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57" r:id="rId4"/>
    <p:sldId id="258" r:id="rId5"/>
    <p:sldId id="259" r:id="rId6"/>
    <p:sldId id="260" r:id="rId7"/>
    <p:sldId id="261" r:id="rId8"/>
    <p:sldId id="262" r:id="rId9"/>
    <p:sldId id="263" r:id="rId10"/>
    <p:sldId id="264" r:id="rId11"/>
    <p:sldId id="265" r:id="rId12"/>
    <p:sldId id="266" r:id="rId13"/>
    <p:sldId id="267" r:id="rId14"/>
    <p:sldId id="27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52" d="100"/>
          <a:sy n="52" d="100"/>
        </p:scale>
        <p:origin x="739"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38349-C028-4460-AA8F-FD66449137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E215115-3707-4F03-A58E-77B0B3717F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37BC1C-1185-4522-BED4-13AF531D45A0}"/>
              </a:ext>
            </a:extLst>
          </p:cNvPr>
          <p:cNvSpPr>
            <a:spLocks noGrp="1"/>
          </p:cNvSpPr>
          <p:nvPr>
            <p:ph type="dt" sz="half" idx="10"/>
          </p:nvPr>
        </p:nvSpPr>
        <p:spPr/>
        <p:txBody>
          <a:bodyPr/>
          <a:lstStyle/>
          <a:p>
            <a:fld id="{351F5A43-686D-4984-9157-41BC5517BF39}" type="datetimeFigureOut">
              <a:rPr lang="en-GB" smtClean="0"/>
              <a:t>05/05/2020</a:t>
            </a:fld>
            <a:endParaRPr lang="en-GB"/>
          </a:p>
        </p:txBody>
      </p:sp>
      <p:sp>
        <p:nvSpPr>
          <p:cNvPr id="5" name="Footer Placeholder 4">
            <a:extLst>
              <a:ext uri="{FF2B5EF4-FFF2-40B4-BE49-F238E27FC236}">
                <a16:creationId xmlns:a16="http://schemas.microsoft.com/office/drawing/2014/main" id="{110769CC-15A9-4051-9010-87AF814F0A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79848E-AA8E-483B-B18A-5D2CB51FF943}"/>
              </a:ext>
            </a:extLst>
          </p:cNvPr>
          <p:cNvSpPr>
            <a:spLocks noGrp="1"/>
          </p:cNvSpPr>
          <p:nvPr>
            <p:ph type="sldNum" sz="quarter" idx="12"/>
          </p:nvPr>
        </p:nvSpPr>
        <p:spPr/>
        <p:txBody>
          <a:bodyPr/>
          <a:lstStyle/>
          <a:p>
            <a:fld id="{8BD4957C-AC8E-4EC0-BA12-932C71255CE7}" type="slidenum">
              <a:rPr lang="en-GB" smtClean="0"/>
              <a:t>‹#›</a:t>
            </a:fld>
            <a:endParaRPr lang="en-GB"/>
          </a:p>
        </p:txBody>
      </p:sp>
    </p:spTree>
    <p:extLst>
      <p:ext uri="{BB962C8B-B14F-4D97-AF65-F5344CB8AC3E}">
        <p14:creationId xmlns:p14="http://schemas.microsoft.com/office/powerpoint/2010/main" val="2856647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B8A33-CDF5-45FC-AE32-3ADA4C98C58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6583184-A3D7-4587-A283-DB002588B5E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B42E11-7E76-427A-BB98-9DFAE29FB3BF}"/>
              </a:ext>
            </a:extLst>
          </p:cNvPr>
          <p:cNvSpPr>
            <a:spLocks noGrp="1"/>
          </p:cNvSpPr>
          <p:nvPr>
            <p:ph type="dt" sz="half" idx="10"/>
          </p:nvPr>
        </p:nvSpPr>
        <p:spPr/>
        <p:txBody>
          <a:bodyPr/>
          <a:lstStyle/>
          <a:p>
            <a:fld id="{351F5A43-686D-4984-9157-41BC5517BF39}" type="datetimeFigureOut">
              <a:rPr lang="en-GB" smtClean="0"/>
              <a:t>05/05/2020</a:t>
            </a:fld>
            <a:endParaRPr lang="en-GB"/>
          </a:p>
        </p:txBody>
      </p:sp>
      <p:sp>
        <p:nvSpPr>
          <p:cNvPr id="5" name="Footer Placeholder 4">
            <a:extLst>
              <a:ext uri="{FF2B5EF4-FFF2-40B4-BE49-F238E27FC236}">
                <a16:creationId xmlns:a16="http://schemas.microsoft.com/office/drawing/2014/main" id="{8596E517-1D8E-49D1-8EC7-02656375F2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3498A69-C50A-4A21-9EA3-572F5A2CFCBB}"/>
              </a:ext>
            </a:extLst>
          </p:cNvPr>
          <p:cNvSpPr>
            <a:spLocks noGrp="1"/>
          </p:cNvSpPr>
          <p:nvPr>
            <p:ph type="sldNum" sz="quarter" idx="12"/>
          </p:nvPr>
        </p:nvSpPr>
        <p:spPr/>
        <p:txBody>
          <a:bodyPr/>
          <a:lstStyle/>
          <a:p>
            <a:fld id="{8BD4957C-AC8E-4EC0-BA12-932C71255CE7}" type="slidenum">
              <a:rPr lang="en-GB" smtClean="0"/>
              <a:t>‹#›</a:t>
            </a:fld>
            <a:endParaRPr lang="en-GB"/>
          </a:p>
        </p:txBody>
      </p:sp>
    </p:spTree>
    <p:extLst>
      <p:ext uri="{BB962C8B-B14F-4D97-AF65-F5344CB8AC3E}">
        <p14:creationId xmlns:p14="http://schemas.microsoft.com/office/powerpoint/2010/main" val="142712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80707C-DA81-4154-8DC0-228F8D68769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8B1D742-54A5-4E8B-91CB-821CBBE4E6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5D31AB-807A-48D8-B110-2AC029974892}"/>
              </a:ext>
            </a:extLst>
          </p:cNvPr>
          <p:cNvSpPr>
            <a:spLocks noGrp="1"/>
          </p:cNvSpPr>
          <p:nvPr>
            <p:ph type="dt" sz="half" idx="10"/>
          </p:nvPr>
        </p:nvSpPr>
        <p:spPr/>
        <p:txBody>
          <a:bodyPr/>
          <a:lstStyle/>
          <a:p>
            <a:fld id="{351F5A43-686D-4984-9157-41BC5517BF39}" type="datetimeFigureOut">
              <a:rPr lang="en-GB" smtClean="0"/>
              <a:t>05/05/2020</a:t>
            </a:fld>
            <a:endParaRPr lang="en-GB"/>
          </a:p>
        </p:txBody>
      </p:sp>
      <p:sp>
        <p:nvSpPr>
          <p:cNvPr id="5" name="Footer Placeholder 4">
            <a:extLst>
              <a:ext uri="{FF2B5EF4-FFF2-40B4-BE49-F238E27FC236}">
                <a16:creationId xmlns:a16="http://schemas.microsoft.com/office/drawing/2014/main" id="{F4857C9E-9ABF-4502-9EF0-BB98384BFA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A58B91-5656-48EB-BAD4-DB193DB0CF33}"/>
              </a:ext>
            </a:extLst>
          </p:cNvPr>
          <p:cNvSpPr>
            <a:spLocks noGrp="1"/>
          </p:cNvSpPr>
          <p:nvPr>
            <p:ph type="sldNum" sz="quarter" idx="12"/>
          </p:nvPr>
        </p:nvSpPr>
        <p:spPr/>
        <p:txBody>
          <a:bodyPr/>
          <a:lstStyle/>
          <a:p>
            <a:fld id="{8BD4957C-AC8E-4EC0-BA12-932C71255CE7}" type="slidenum">
              <a:rPr lang="en-GB" smtClean="0"/>
              <a:t>‹#›</a:t>
            </a:fld>
            <a:endParaRPr lang="en-GB"/>
          </a:p>
        </p:txBody>
      </p:sp>
    </p:spTree>
    <p:extLst>
      <p:ext uri="{BB962C8B-B14F-4D97-AF65-F5344CB8AC3E}">
        <p14:creationId xmlns:p14="http://schemas.microsoft.com/office/powerpoint/2010/main" val="1803563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2DB20-8594-452D-AA9E-52F2A8946D8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36B363-28FA-4AC8-B91F-861C4EA4DE1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015651F-6595-46FA-85E2-58D026003D53}"/>
              </a:ext>
            </a:extLst>
          </p:cNvPr>
          <p:cNvSpPr>
            <a:spLocks noGrp="1"/>
          </p:cNvSpPr>
          <p:nvPr>
            <p:ph type="dt" sz="half" idx="10"/>
          </p:nvPr>
        </p:nvSpPr>
        <p:spPr/>
        <p:txBody>
          <a:bodyPr/>
          <a:lstStyle/>
          <a:p>
            <a:fld id="{351F5A43-686D-4984-9157-41BC5517BF39}" type="datetimeFigureOut">
              <a:rPr lang="en-GB" smtClean="0"/>
              <a:t>05/05/2020</a:t>
            </a:fld>
            <a:endParaRPr lang="en-GB"/>
          </a:p>
        </p:txBody>
      </p:sp>
      <p:sp>
        <p:nvSpPr>
          <p:cNvPr id="5" name="Footer Placeholder 4">
            <a:extLst>
              <a:ext uri="{FF2B5EF4-FFF2-40B4-BE49-F238E27FC236}">
                <a16:creationId xmlns:a16="http://schemas.microsoft.com/office/drawing/2014/main" id="{F85F6997-9409-4BBB-854B-B5651A4E7D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9BB3F53-8F2F-4144-AB48-3F33AE284BC3}"/>
              </a:ext>
            </a:extLst>
          </p:cNvPr>
          <p:cNvSpPr>
            <a:spLocks noGrp="1"/>
          </p:cNvSpPr>
          <p:nvPr>
            <p:ph type="sldNum" sz="quarter" idx="12"/>
          </p:nvPr>
        </p:nvSpPr>
        <p:spPr/>
        <p:txBody>
          <a:bodyPr/>
          <a:lstStyle/>
          <a:p>
            <a:fld id="{8BD4957C-AC8E-4EC0-BA12-932C71255CE7}" type="slidenum">
              <a:rPr lang="en-GB" smtClean="0"/>
              <a:t>‹#›</a:t>
            </a:fld>
            <a:endParaRPr lang="en-GB"/>
          </a:p>
        </p:txBody>
      </p:sp>
    </p:spTree>
    <p:extLst>
      <p:ext uri="{BB962C8B-B14F-4D97-AF65-F5344CB8AC3E}">
        <p14:creationId xmlns:p14="http://schemas.microsoft.com/office/powerpoint/2010/main" val="3460183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3C386-C6A1-46FC-ACA0-7FEF2FF676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B590ED2-B177-4DD1-BE06-0A97F38A11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A128F0-FC37-486E-85C8-A8706B0D42E7}"/>
              </a:ext>
            </a:extLst>
          </p:cNvPr>
          <p:cNvSpPr>
            <a:spLocks noGrp="1"/>
          </p:cNvSpPr>
          <p:nvPr>
            <p:ph type="dt" sz="half" idx="10"/>
          </p:nvPr>
        </p:nvSpPr>
        <p:spPr/>
        <p:txBody>
          <a:bodyPr/>
          <a:lstStyle/>
          <a:p>
            <a:fld id="{351F5A43-686D-4984-9157-41BC5517BF39}" type="datetimeFigureOut">
              <a:rPr lang="en-GB" smtClean="0"/>
              <a:t>05/05/2020</a:t>
            </a:fld>
            <a:endParaRPr lang="en-GB"/>
          </a:p>
        </p:txBody>
      </p:sp>
      <p:sp>
        <p:nvSpPr>
          <p:cNvPr id="5" name="Footer Placeholder 4">
            <a:extLst>
              <a:ext uri="{FF2B5EF4-FFF2-40B4-BE49-F238E27FC236}">
                <a16:creationId xmlns:a16="http://schemas.microsoft.com/office/drawing/2014/main" id="{1ACB5121-08BB-40B7-9DD1-B71343923E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CE74DD-5F49-4ACE-8FC9-1795757830E4}"/>
              </a:ext>
            </a:extLst>
          </p:cNvPr>
          <p:cNvSpPr>
            <a:spLocks noGrp="1"/>
          </p:cNvSpPr>
          <p:nvPr>
            <p:ph type="sldNum" sz="quarter" idx="12"/>
          </p:nvPr>
        </p:nvSpPr>
        <p:spPr/>
        <p:txBody>
          <a:bodyPr/>
          <a:lstStyle/>
          <a:p>
            <a:fld id="{8BD4957C-AC8E-4EC0-BA12-932C71255CE7}" type="slidenum">
              <a:rPr lang="en-GB" smtClean="0"/>
              <a:t>‹#›</a:t>
            </a:fld>
            <a:endParaRPr lang="en-GB"/>
          </a:p>
        </p:txBody>
      </p:sp>
    </p:spTree>
    <p:extLst>
      <p:ext uri="{BB962C8B-B14F-4D97-AF65-F5344CB8AC3E}">
        <p14:creationId xmlns:p14="http://schemas.microsoft.com/office/powerpoint/2010/main" val="939818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F37E6-960E-4246-B81B-AC1F5F5FC83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1ABD4C2-0AC5-494E-B852-AEE9B7711D3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4834318-8CB0-4D83-A458-DD8868E4775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22DC689-72EE-4CD1-9FC5-13AB0CC02BB3}"/>
              </a:ext>
            </a:extLst>
          </p:cNvPr>
          <p:cNvSpPr>
            <a:spLocks noGrp="1"/>
          </p:cNvSpPr>
          <p:nvPr>
            <p:ph type="dt" sz="half" idx="10"/>
          </p:nvPr>
        </p:nvSpPr>
        <p:spPr/>
        <p:txBody>
          <a:bodyPr/>
          <a:lstStyle/>
          <a:p>
            <a:fld id="{351F5A43-686D-4984-9157-41BC5517BF39}" type="datetimeFigureOut">
              <a:rPr lang="en-GB" smtClean="0"/>
              <a:t>05/05/2020</a:t>
            </a:fld>
            <a:endParaRPr lang="en-GB"/>
          </a:p>
        </p:txBody>
      </p:sp>
      <p:sp>
        <p:nvSpPr>
          <p:cNvPr id="6" name="Footer Placeholder 5">
            <a:extLst>
              <a:ext uri="{FF2B5EF4-FFF2-40B4-BE49-F238E27FC236}">
                <a16:creationId xmlns:a16="http://schemas.microsoft.com/office/drawing/2014/main" id="{82025039-D899-4A0E-9E37-DAAEA0F6B9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FBF7F1-737A-4FDD-87E1-6FB46FD9B5E0}"/>
              </a:ext>
            </a:extLst>
          </p:cNvPr>
          <p:cNvSpPr>
            <a:spLocks noGrp="1"/>
          </p:cNvSpPr>
          <p:nvPr>
            <p:ph type="sldNum" sz="quarter" idx="12"/>
          </p:nvPr>
        </p:nvSpPr>
        <p:spPr/>
        <p:txBody>
          <a:bodyPr/>
          <a:lstStyle/>
          <a:p>
            <a:fld id="{8BD4957C-AC8E-4EC0-BA12-932C71255CE7}" type="slidenum">
              <a:rPr lang="en-GB" smtClean="0"/>
              <a:t>‹#›</a:t>
            </a:fld>
            <a:endParaRPr lang="en-GB"/>
          </a:p>
        </p:txBody>
      </p:sp>
    </p:spTree>
    <p:extLst>
      <p:ext uri="{BB962C8B-B14F-4D97-AF65-F5344CB8AC3E}">
        <p14:creationId xmlns:p14="http://schemas.microsoft.com/office/powerpoint/2010/main" val="289526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277B0-04D0-4EC5-B5EE-5C0340461D9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C4A3874-FDDA-4AAC-AB43-AEAB314FA3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53C84C-51ED-42B8-AED1-F6917E2CBA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CC08F9B-7097-4392-A7FA-3A7843B74A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CB3AED-8E4A-4D53-85FF-A0D6A329B1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D933ED5-658A-4ADC-ADC1-13A74331E01E}"/>
              </a:ext>
            </a:extLst>
          </p:cNvPr>
          <p:cNvSpPr>
            <a:spLocks noGrp="1"/>
          </p:cNvSpPr>
          <p:nvPr>
            <p:ph type="dt" sz="half" idx="10"/>
          </p:nvPr>
        </p:nvSpPr>
        <p:spPr/>
        <p:txBody>
          <a:bodyPr/>
          <a:lstStyle/>
          <a:p>
            <a:fld id="{351F5A43-686D-4984-9157-41BC5517BF39}" type="datetimeFigureOut">
              <a:rPr lang="en-GB" smtClean="0"/>
              <a:t>05/05/2020</a:t>
            </a:fld>
            <a:endParaRPr lang="en-GB"/>
          </a:p>
        </p:txBody>
      </p:sp>
      <p:sp>
        <p:nvSpPr>
          <p:cNvPr id="8" name="Footer Placeholder 7">
            <a:extLst>
              <a:ext uri="{FF2B5EF4-FFF2-40B4-BE49-F238E27FC236}">
                <a16:creationId xmlns:a16="http://schemas.microsoft.com/office/drawing/2014/main" id="{8A45DED9-DC3A-4742-8EAD-C6B776CC7F4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4087BB1-214A-4030-95FF-613077BE8114}"/>
              </a:ext>
            </a:extLst>
          </p:cNvPr>
          <p:cNvSpPr>
            <a:spLocks noGrp="1"/>
          </p:cNvSpPr>
          <p:nvPr>
            <p:ph type="sldNum" sz="quarter" idx="12"/>
          </p:nvPr>
        </p:nvSpPr>
        <p:spPr/>
        <p:txBody>
          <a:bodyPr/>
          <a:lstStyle/>
          <a:p>
            <a:fld id="{8BD4957C-AC8E-4EC0-BA12-932C71255CE7}" type="slidenum">
              <a:rPr lang="en-GB" smtClean="0"/>
              <a:t>‹#›</a:t>
            </a:fld>
            <a:endParaRPr lang="en-GB"/>
          </a:p>
        </p:txBody>
      </p:sp>
    </p:spTree>
    <p:extLst>
      <p:ext uri="{BB962C8B-B14F-4D97-AF65-F5344CB8AC3E}">
        <p14:creationId xmlns:p14="http://schemas.microsoft.com/office/powerpoint/2010/main" val="2492908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1078E-8D8A-44A0-AD07-15DF842CFE6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36D7FD9-27E8-4CAA-BB69-6B980BDBC7E1}"/>
              </a:ext>
            </a:extLst>
          </p:cNvPr>
          <p:cNvSpPr>
            <a:spLocks noGrp="1"/>
          </p:cNvSpPr>
          <p:nvPr>
            <p:ph type="dt" sz="half" idx="10"/>
          </p:nvPr>
        </p:nvSpPr>
        <p:spPr/>
        <p:txBody>
          <a:bodyPr/>
          <a:lstStyle/>
          <a:p>
            <a:fld id="{351F5A43-686D-4984-9157-41BC5517BF39}" type="datetimeFigureOut">
              <a:rPr lang="en-GB" smtClean="0"/>
              <a:t>05/05/2020</a:t>
            </a:fld>
            <a:endParaRPr lang="en-GB"/>
          </a:p>
        </p:txBody>
      </p:sp>
      <p:sp>
        <p:nvSpPr>
          <p:cNvPr id="4" name="Footer Placeholder 3">
            <a:extLst>
              <a:ext uri="{FF2B5EF4-FFF2-40B4-BE49-F238E27FC236}">
                <a16:creationId xmlns:a16="http://schemas.microsoft.com/office/drawing/2014/main" id="{C83E172C-56A1-441A-8F76-01C3F7F803C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424DF4D-6E83-4CBB-B4F1-983F78AA5259}"/>
              </a:ext>
            </a:extLst>
          </p:cNvPr>
          <p:cNvSpPr>
            <a:spLocks noGrp="1"/>
          </p:cNvSpPr>
          <p:nvPr>
            <p:ph type="sldNum" sz="quarter" idx="12"/>
          </p:nvPr>
        </p:nvSpPr>
        <p:spPr/>
        <p:txBody>
          <a:bodyPr/>
          <a:lstStyle/>
          <a:p>
            <a:fld id="{8BD4957C-AC8E-4EC0-BA12-932C71255CE7}" type="slidenum">
              <a:rPr lang="en-GB" smtClean="0"/>
              <a:t>‹#›</a:t>
            </a:fld>
            <a:endParaRPr lang="en-GB"/>
          </a:p>
        </p:txBody>
      </p:sp>
    </p:spTree>
    <p:extLst>
      <p:ext uri="{BB962C8B-B14F-4D97-AF65-F5344CB8AC3E}">
        <p14:creationId xmlns:p14="http://schemas.microsoft.com/office/powerpoint/2010/main" val="876717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947E8A-9C33-468D-A837-6AF2E0AB8C20}"/>
              </a:ext>
            </a:extLst>
          </p:cNvPr>
          <p:cNvSpPr>
            <a:spLocks noGrp="1"/>
          </p:cNvSpPr>
          <p:nvPr>
            <p:ph type="dt" sz="half" idx="10"/>
          </p:nvPr>
        </p:nvSpPr>
        <p:spPr/>
        <p:txBody>
          <a:bodyPr/>
          <a:lstStyle/>
          <a:p>
            <a:fld id="{351F5A43-686D-4984-9157-41BC5517BF39}" type="datetimeFigureOut">
              <a:rPr lang="en-GB" smtClean="0"/>
              <a:t>05/05/2020</a:t>
            </a:fld>
            <a:endParaRPr lang="en-GB"/>
          </a:p>
        </p:txBody>
      </p:sp>
      <p:sp>
        <p:nvSpPr>
          <p:cNvPr id="3" name="Footer Placeholder 2">
            <a:extLst>
              <a:ext uri="{FF2B5EF4-FFF2-40B4-BE49-F238E27FC236}">
                <a16:creationId xmlns:a16="http://schemas.microsoft.com/office/drawing/2014/main" id="{47580B43-9FC3-4029-8630-BF7AB40008E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63CBCCA-990B-4516-A3AE-121D808C28A2}"/>
              </a:ext>
            </a:extLst>
          </p:cNvPr>
          <p:cNvSpPr>
            <a:spLocks noGrp="1"/>
          </p:cNvSpPr>
          <p:nvPr>
            <p:ph type="sldNum" sz="quarter" idx="12"/>
          </p:nvPr>
        </p:nvSpPr>
        <p:spPr/>
        <p:txBody>
          <a:bodyPr/>
          <a:lstStyle/>
          <a:p>
            <a:fld id="{8BD4957C-AC8E-4EC0-BA12-932C71255CE7}" type="slidenum">
              <a:rPr lang="en-GB" smtClean="0"/>
              <a:t>‹#›</a:t>
            </a:fld>
            <a:endParaRPr lang="en-GB"/>
          </a:p>
        </p:txBody>
      </p:sp>
    </p:spTree>
    <p:extLst>
      <p:ext uri="{BB962C8B-B14F-4D97-AF65-F5344CB8AC3E}">
        <p14:creationId xmlns:p14="http://schemas.microsoft.com/office/powerpoint/2010/main" val="2690939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10499-BCED-480D-897B-722B6B56EF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6BED11D-340B-476E-8A59-D4C14327A9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4DBBAF0-850A-4247-A4B6-05C689F081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0A7255-4C23-4702-B2B3-97E8019F77E5}"/>
              </a:ext>
            </a:extLst>
          </p:cNvPr>
          <p:cNvSpPr>
            <a:spLocks noGrp="1"/>
          </p:cNvSpPr>
          <p:nvPr>
            <p:ph type="dt" sz="half" idx="10"/>
          </p:nvPr>
        </p:nvSpPr>
        <p:spPr/>
        <p:txBody>
          <a:bodyPr/>
          <a:lstStyle/>
          <a:p>
            <a:fld id="{351F5A43-686D-4984-9157-41BC5517BF39}" type="datetimeFigureOut">
              <a:rPr lang="en-GB" smtClean="0"/>
              <a:t>05/05/2020</a:t>
            </a:fld>
            <a:endParaRPr lang="en-GB"/>
          </a:p>
        </p:txBody>
      </p:sp>
      <p:sp>
        <p:nvSpPr>
          <p:cNvPr id="6" name="Footer Placeholder 5">
            <a:extLst>
              <a:ext uri="{FF2B5EF4-FFF2-40B4-BE49-F238E27FC236}">
                <a16:creationId xmlns:a16="http://schemas.microsoft.com/office/drawing/2014/main" id="{8F5AAF58-A340-4A26-A44B-D5470ED1C83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1661E6-BCF4-49CB-AEFE-A810B86B9B11}"/>
              </a:ext>
            </a:extLst>
          </p:cNvPr>
          <p:cNvSpPr>
            <a:spLocks noGrp="1"/>
          </p:cNvSpPr>
          <p:nvPr>
            <p:ph type="sldNum" sz="quarter" idx="12"/>
          </p:nvPr>
        </p:nvSpPr>
        <p:spPr/>
        <p:txBody>
          <a:bodyPr/>
          <a:lstStyle/>
          <a:p>
            <a:fld id="{8BD4957C-AC8E-4EC0-BA12-932C71255CE7}" type="slidenum">
              <a:rPr lang="en-GB" smtClean="0"/>
              <a:t>‹#›</a:t>
            </a:fld>
            <a:endParaRPr lang="en-GB"/>
          </a:p>
        </p:txBody>
      </p:sp>
    </p:spTree>
    <p:extLst>
      <p:ext uri="{BB962C8B-B14F-4D97-AF65-F5344CB8AC3E}">
        <p14:creationId xmlns:p14="http://schemas.microsoft.com/office/powerpoint/2010/main" val="3738636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1261B-7677-400E-9D8A-C40DE2F446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FD1DFCF-23C4-41A7-ACB5-C426CA56BB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271F4CF-90DF-4A39-BBF6-BDDF474C20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AA0E71-FF58-4B66-BE6E-2FA5C6A1A9AF}"/>
              </a:ext>
            </a:extLst>
          </p:cNvPr>
          <p:cNvSpPr>
            <a:spLocks noGrp="1"/>
          </p:cNvSpPr>
          <p:nvPr>
            <p:ph type="dt" sz="half" idx="10"/>
          </p:nvPr>
        </p:nvSpPr>
        <p:spPr/>
        <p:txBody>
          <a:bodyPr/>
          <a:lstStyle/>
          <a:p>
            <a:fld id="{351F5A43-686D-4984-9157-41BC5517BF39}" type="datetimeFigureOut">
              <a:rPr lang="en-GB" smtClean="0"/>
              <a:t>05/05/2020</a:t>
            </a:fld>
            <a:endParaRPr lang="en-GB"/>
          </a:p>
        </p:txBody>
      </p:sp>
      <p:sp>
        <p:nvSpPr>
          <p:cNvPr id="6" name="Footer Placeholder 5">
            <a:extLst>
              <a:ext uri="{FF2B5EF4-FFF2-40B4-BE49-F238E27FC236}">
                <a16:creationId xmlns:a16="http://schemas.microsoft.com/office/drawing/2014/main" id="{CDF21014-23AA-49A8-A0C8-1F03AC55F61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DA2FC1-D1F9-4012-A1E1-77CD117674C7}"/>
              </a:ext>
            </a:extLst>
          </p:cNvPr>
          <p:cNvSpPr>
            <a:spLocks noGrp="1"/>
          </p:cNvSpPr>
          <p:nvPr>
            <p:ph type="sldNum" sz="quarter" idx="12"/>
          </p:nvPr>
        </p:nvSpPr>
        <p:spPr/>
        <p:txBody>
          <a:bodyPr/>
          <a:lstStyle/>
          <a:p>
            <a:fld id="{8BD4957C-AC8E-4EC0-BA12-932C71255CE7}" type="slidenum">
              <a:rPr lang="en-GB" smtClean="0"/>
              <a:t>‹#›</a:t>
            </a:fld>
            <a:endParaRPr lang="en-GB"/>
          </a:p>
        </p:txBody>
      </p:sp>
    </p:spTree>
    <p:extLst>
      <p:ext uri="{BB962C8B-B14F-4D97-AF65-F5344CB8AC3E}">
        <p14:creationId xmlns:p14="http://schemas.microsoft.com/office/powerpoint/2010/main" val="495188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6C90CC-FA28-4CC1-8A23-51A4A46548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BB40736-3435-40C7-A0B8-9E0816A243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485E1F-3081-4D0E-A64B-5FA6D34F74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1F5A43-686D-4984-9157-41BC5517BF39}" type="datetimeFigureOut">
              <a:rPr lang="en-GB" smtClean="0"/>
              <a:t>05/05/2020</a:t>
            </a:fld>
            <a:endParaRPr lang="en-GB"/>
          </a:p>
        </p:txBody>
      </p:sp>
      <p:sp>
        <p:nvSpPr>
          <p:cNvPr id="5" name="Footer Placeholder 4">
            <a:extLst>
              <a:ext uri="{FF2B5EF4-FFF2-40B4-BE49-F238E27FC236}">
                <a16:creationId xmlns:a16="http://schemas.microsoft.com/office/drawing/2014/main" id="{D276EDC9-424A-450B-A34F-BE434E16A6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348458E-3426-41B6-8ED5-1C092FFE6E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D4957C-AC8E-4EC0-BA12-932C71255CE7}" type="slidenum">
              <a:rPr lang="en-GB" smtClean="0"/>
              <a:t>‹#›</a:t>
            </a:fld>
            <a:endParaRPr lang="en-GB"/>
          </a:p>
        </p:txBody>
      </p:sp>
    </p:spTree>
    <p:extLst>
      <p:ext uri="{BB962C8B-B14F-4D97-AF65-F5344CB8AC3E}">
        <p14:creationId xmlns:p14="http://schemas.microsoft.com/office/powerpoint/2010/main" val="4023422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7958787-C990-40B4-8429-80713106F25E}"/>
              </a:ext>
            </a:extLst>
          </p:cNvPr>
          <p:cNvSpPr>
            <a:spLocks noGrp="1"/>
          </p:cNvSpPr>
          <p:nvPr>
            <p:ph type="ctrTitle"/>
          </p:nvPr>
        </p:nvSpPr>
        <p:spPr>
          <a:xfrm>
            <a:off x="3045368" y="2043663"/>
            <a:ext cx="6105194" cy="2031055"/>
          </a:xfrm>
        </p:spPr>
        <p:txBody>
          <a:bodyPr>
            <a:normAutofit/>
          </a:bodyPr>
          <a:lstStyle/>
          <a:p>
            <a:r>
              <a:rPr lang="en-GB">
                <a:solidFill>
                  <a:srgbClr val="FFFFFF"/>
                </a:solidFill>
              </a:rPr>
              <a:t>OADF</a:t>
            </a:r>
          </a:p>
        </p:txBody>
      </p:sp>
      <p:sp>
        <p:nvSpPr>
          <p:cNvPr id="3" name="Subtitle 2">
            <a:extLst>
              <a:ext uri="{FF2B5EF4-FFF2-40B4-BE49-F238E27FC236}">
                <a16:creationId xmlns:a16="http://schemas.microsoft.com/office/drawing/2014/main" id="{536D859E-0BF5-4E45-859C-2303AD383EC4}"/>
              </a:ext>
            </a:extLst>
          </p:cNvPr>
          <p:cNvSpPr>
            <a:spLocks noGrp="1"/>
          </p:cNvSpPr>
          <p:nvPr>
            <p:ph type="subTitle" idx="1"/>
          </p:nvPr>
        </p:nvSpPr>
        <p:spPr>
          <a:xfrm>
            <a:off x="3045368" y="4074718"/>
            <a:ext cx="6105194" cy="682079"/>
          </a:xfrm>
        </p:spPr>
        <p:txBody>
          <a:bodyPr>
            <a:normAutofit fontScale="92500" lnSpcReduction="20000"/>
          </a:bodyPr>
          <a:lstStyle/>
          <a:p>
            <a:r>
              <a:rPr lang="en-GB" sz="1500" dirty="0">
                <a:solidFill>
                  <a:srgbClr val="FFFFFF"/>
                </a:solidFill>
              </a:rPr>
              <a:t>Optimal Athlete Development Framework</a:t>
            </a:r>
          </a:p>
          <a:p>
            <a:r>
              <a:rPr lang="en-GB" sz="1500" dirty="0">
                <a:solidFill>
                  <a:srgbClr val="FFFFFF"/>
                </a:solidFill>
              </a:rPr>
              <a:t>British Swimming, and home nations. Kevin Renshaw, Tim Jones, Graeme </a:t>
            </a:r>
            <a:r>
              <a:rPr lang="en-GB" sz="1500" dirty="0" err="1">
                <a:solidFill>
                  <a:srgbClr val="FFFFFF"/>
                </a:solidFill>
              </a:rPr>
              <a:t>Antwhistle</a:t>
            </a:r>
            <a:r>
              <a:rPr lang="en-GB" sz="1500" dirty="0">
                <a:solidFill>
                  <a:srgbClr val="FFFFFF"/>
                </a:solidFill>
              </a:rPr>
              <a:t>, Alan Lynn, Lindsay Dunn</a:t>
            </a:r>
          </a:p>
        </p:txBody>
      </p:sp>
    </p:spTree>
    <p:extLst>
      <p:ext uri="{BB962C8B-B14F-4D97-AF65-F5344CB8AC3E}">
        <p14:creationId xmlns:p14="http://schemas.microsoft.com/office/powerpoint/2010/main" val="106671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ell phone&#10;&#10;Description automatically generated">
            <a:extLst>
              <a:ext uri="{FF2B5EF4-FFF2-40B4-BE49-F238E27FC236}">
                <a16:creationId xmlns:a16="http://schemas.microsoft.com/office/drawing/2014/main" id="{5799D63D-F09C-4844-BABD-4A5F381E71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745" y="909000"/>
            <a:ext cx="7332076" cy="5040000"/>
          </a:xfrm>
          <a:prstGeom prst="rect">
            <a:avLst/>
          </a:prstGeom>
        </p:spPr>
      </p:pic>
      <p:sp>
        <p:nvSpPr>
          <p:cNvPr id="6" name="TextBox 5">
            <a:extLst>
              <a:ext uri="{FF2B5EF4-FFF2-40B4-BE49-F238E27FC236}">
                <a16:creationId xmlns:a16="http://schemas.microsoft.com/office/drawing/2014/main" id="{F93DEF02-8A84-40EB-93DB-2D7C6F7484F6}"/>
              </a:ext>
            </a:extLst>
          </p:cNvPr>
          <p:cNvSpPr txBox="1"/>
          <p:nvPr/>
        </p:nvSpPr>
        <p:spPr>
          <a:xfrm>
            <a:off x="8445739" y="1686215"/>
            <a:ext cx="3552576" cy="3485570"/>
          </a:xfrm>
          <a:prstGeom prst="rect">
            <a:avLst/>
          </a:prstGeom>
          <a:noFill/>
        </p:spPr>
        <p:txBody>
          <a:bodyPr wrap="none" rtlCol="0">
            <a:spAutoFit/>
          </a:bodyPr>
          <a:lstStyle/>
          <a:p>
            <a:r>
              <a:rPr lang="en-GB" sz="1050" dirty="0">
                <a:latin typeface="Segoe UI Light" panose="020B0502040204020203" pitchFamily="34" charset="0"/>
                <a:cs typeface="Segoe UI Light" panose="020B0502040204020203" pitchFamily="34" charset="0"/>
              </a:rPr>
              <a:t>Learning doesn’t just happen, </a:t>
            </a:r>
          </a:p>
          <a:p>
            <a:r>
              <a:rPr lang="en-GB" sz="1050" dirty="0">
                <a:latin typeface="Segoe UI Light" panose="020B0502040204020203" pitchFamily="34" charset="0"/>
                <a:cs typeface="Segoe UI Light" panose="020B0502040204020203" pitchFamily="34" charset="0"/>
              </a:rPr>
              <a:t>a purposeful effort and want to learn </a:t>
            </a:r>
          </a:p>
          <a:p>
            <a:r>
              <a:rPr lang="en-GB" sz="1050" dirty="0">
                <a:latin typeface="Segoe UI Light" panose="020B0502040204020203" pitchFamily="34" charset="0"/>
                <a:cs typeface="Segoe UI Light" panose="020B0502040204020203" pitchFamily="34" charset="0"/>
              </a:rPr>
              <a:t>by the athlete is paramount. The coach may enhance </a:t>
            </a:r>
          </a:p>
          <a:p>
            <a:r>
              <a:rPr lang="en-GB" sz="1050" dirty="0">
                <a:latin typeface="Segoe UI Light" panose="020B0502040204020203" pitchFamily="34" charset="0"/>
                <a:cs typeface="Segoe UI Light" panose="020B0502040204020203" pitchFamily="34" charset="0"/>
              </a:rPr>
              <a:t>this process through pedagogical strategies </a:t>
            </a:r>
          </a:p>
          <a:p>
            <a:r>
              <a:rPr lang="en-GB" sz="1050" dirty="0">
                <a:latin typeface="Segoe UI Light" panose="020B0502040204020203" pitchFamily="34" charset="0"/>
                <a:cs typeface="Segoe UI Light" panose="020B0502040204020203" pitchFamily="34" charset="0"/>
              </a:rPr>
              <a:t>by making the learning process more difficult, </a:t>
            </a:r>
          </a:p>
          <a:p>
            <a:r>
              <a:rPr lang="en-GB" sz="1050" dirty="0">
                <a:latin typeface="Segoe UI Light" panose="020B0502040204020203" pitchFamily="34" charset="0"/>
                <a:cs typeface="Segoe UI Light" panose="020B0502040204020203" pitchFamily="34" charset="0"/>
              </a:rPr>
              <a:t>this helps to switches off the athlete ‘autopilot’ </a:t>
            </a:r>
          </a:p>
          <a:p>
            <a:r>
              <a:rPr lang="en-GB" sz="1050" dirty="0">
                <a:latin typeface="Segoe UI Light" panose="020B0502040204020203" pitchFamily="34" charset="0"/>
                <a:cs typeface="Segoe UI Light" panose="020B0502040204020203" pitchFamily="34" charset="0"/>
              </a:rPr>
              <a:t>by facilitating cognitive effort.</a:t>
            </a:r>
          </a:p>
          <a:p>
            <a:endParaRPr lang="en-GB" sz="1050" dirty="0">
              <a:latin typeface="Segoe UI Light" panose="020B0502040204020203" pitchFamily="34" charset="0"/>
              <a:cs typeface="Segoe UI Light" panose="020B0502040204020203" pitchFamily="34" charset="0"/>
            </a:endParaRPr>
          </a:p>
          <a:p>
            <a:r>
              <a:rPr lang="en-GB" sz="1050" dirty="0">
                <a:latin typeface="Segoe UI Light" panose="020B0502040204020203" pitchFamily="34" charset="0"/>
                <a:cs typeface="Segoe UI Light" panose="020B0502040204020203" pitchFamily="34" charset="0"/>
              </a:rPr>
              <a:t>The athletes can also be encouraged to enhance </a:t>
            </a:r>
          </a:p>
          <a:p>
            <a:r>
              <a:rPr lang="en-GB" sz="1050" dirty="0">
                <a:latin typeface="Segoe UI Light" panose="020B0502040204020203" pitchFamily="34" charset="0"/>
                <a:cs typeface="Segoe UI Light" panose="020B0502040204020203" pitchFamily="34" charset="0"/>
              </a:rPr>
              <a:t>the learning process. After a certain period of time </a:t>
            </a:r>
          </a:p>
          <a:p>
            <a:r>
              <a:rPr lang="en-GB" sz="1050" dirty="0">
                <a:latin typeface="Segoe UI Light" panose="020B0502040204020203" pitchFamily="34" charset="0"/>
                <a:cs typeface="Segoe UI Light" panose="020B0502040204020203" pitchFamily="34" charset="0"/>
              </a:rPr>
              <a:t>to consolidate the new information the athletes are </a:t>
            </a:r>
          </a:p>
          <a:p>
            <a:r>
              <a:rPr lang="en-GB" sz="1050" dirty="0">
                <a:latin typeface="Segoe UI Light" panose="020B0502040204020203" pitchFamily="34" charset="0"/>
                <a:cs typeface="Segoe UI Light" panose="020B0502040204020203" pitchFamily="34" charset="0"/>
              </a:rPr>
              <a:t>encouraged to reflect on meaningful learning experiences. </a:t>
            </a:r>
          </a:p>
          <a:p>
            <a:endParaRPr lang="en-GB" sz="1050" dirty="0">
              <a:latin typeface="Segoe UI Light" panose="020B0502040204020203" pitchFamily="34" charset="0"/>
              <a:cs typeface="Segoe UI Light" panose="020B0502040204020203" pitchFamily="34" charset="0"/>
            </a:endParaRPr>
          </a:p>
          <a:p>
            <a:r>
              <a:rPr lang="en-GB" sz="1050" dirty="0">
                <a:latin typeface="Segoe UI Light" panose="020B0502040204020203" pitchFamily="34" charset="0"/>
                <a:cs typeface="Segoe UI Light" panose="020B0502040204020203" pitchFamily="34" charset="0"/>
              </a:rPr>
              <a:t>Retrieval of information reinforced neural </a:t>
            </a:r>
          </a:p>
          <a:p>
            <a:r>
              <a:rPr lang="en-GB" sz="1050" dirty="0">
                <a:latin typeface="Segoe UI Light" panose="020B0502040204020203" pitchFamily="34" charset="0"/>
                <a:cs typeface="Segoe UI Light" panose="020B0502040204020203" pitchFamily="34" charset="0"/>
              </a:rPr>
              <a:t>networks and connections (synapses), further </a:t>
            </a:r>
          </a:p>
          <a:p>
            <a:r>
              <a:rPr lang="en-GB" sz="1050" dirty="0">
                <a:latin typeface="Segoe UI Light" panose="020B0502040204020203" pitchFamily="34" charset="0"/>
                <a:cs typeface="Segoe UI Light" panose="020B0502040204020203" pitchFamily="34" charset="0"/>
              </a:rPr>
              <a:t>solidifying the newly learnt material.</a:t>
            </a:r>
          </a:p>
          <a:p>
            <a:endParaRPr lang="en-GB" sz="1050" dirty="0">
              <a:latin typeface="Segoe UI Light" panose="020B0502040204020203" pitchFamily="34" charset="0"/>
              <a:cs typeface="Segoe UI Light" panose="020B0502040204020203" pitchFamily="34" charset="0"/>
            </a:endParaRPr>
          </a:p>
          <a:p>
            <a:r>
              <a:rPr lang="en-GB" sz="1050" dirty="0">
                <a:latin typeface="Segoe UI Light" panose="020B0502040204020203" pitchFamily="34" charset="0"/>
                <a:cs typeface="Segoe UI Light" panose="020B0502040204020203" pitchFamily="34" charset="0"/>
              </a:rPr>
              <a:t>The athletes are introduced to self driven reflection </a:t>
            </a:r>
          </a:p>
          <a:p>
            <a:r>
              <a:rPr lang="en-GB" sz="1050" dirty="0">
                <a:latin typeface="Segoe UI Light" panose="020B0502040204020203" pitchFamily="34" charset="0"/>
                <a:cs typeface="Segoe UI Light" panose="020B0502040204020203" pitchFamily="34" charset="0"/>
              </a:rPr>
              <a:t>through the Gibbs Model of Reflection. A series of </a:t>
            </a:r>
          </a:p>
          <a:p>
            <a:r>
              <a:rPr lang="en-GB" sz="1050" dirty="0">
                <a:latin typeface="Segoe UI Light" panose="020B0502040204020203" pitchFamily="34" charset="0"/>
                <a:cs typeface="Segoe UI Light" panose="020B0502040204020203" pitchFamily="34" charset="0"/>
              </a:rPr>
              <a:t>questions to help the athlete critically reflect, examine </a:t>
            </a:r>
          </a:p>
          <a:p>
            <a:r>
              <a:rPr lang="en-GB" sz="1050" dirty="0">
                <a:latin typeface="Segoe UI Light" panose="020B0502040204020203" pitchFamily="34" charset="0"/>
                <a:cs typeface="Segoe UI Light" panose="020B0502040204020203" pitchFamily="34" charset="0"/>
              </a:rPr>
              <a:t>and learn from the content of training sessions.</a:t>
            </a:r>
          </a:p>
        </p:txBody>
      </p:sp>
    </p:spTree>
    <p:extLst>
      <p:ext uri="{BB962C8B-B14F-4D97-AF65-F5344CB8AC3E}">
        <p14:creationId xmlns:p14="http://schemas.microsoft.com/office/powerpoint/2010/main" val="4091815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map&#10;&#10;Description automatically generated">
            <a:extLst>
              <a:ext uri="{FF2B5EF4-FFF2-40B4-BE49-F238E27FC236}">
                <a16:creationId xmlns:a16="http://schemas.microsoft.com/office/drawing/2014/main" id="{0C113489-83F4-445D-8D4C-CEBA33F2DF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018" y="909000"/>
            <a:ext cx="8156389" cy="5040000"/>
          </a:xfrm>
          <a:prstGeom prst="rect">
            <a:avLst/>
          </a:prstGeom>
        </p:spPr>
      </p:pic>
      <p:sp>
        <p:nvSpPr>
          <p:cNvPr id="6" name="TextBox 5">
            <a:extLst>
              <a:ext uri="{FF2B5EF4-FFF2-40B4-BE49-F238E27FC236}">
                <a16:creationId xmlns:a16="http://schemas.microsoft.com/office/drawing/2014/main" id="{863CCCB0-C634-4467-AFA7-AA3F1DA05F16}"/>
              </a:ext>
            </a:extLst>
          </p:cNvPr>
          <p:cNvSpPr txBox="1"/>
          <p:nvPr/>
        </p:nvSpPr>
        <p:spPr>
          <a:xfrm>
            <a:off x="8676407" y="1847798"/>
            <a:ext cx="3116559" cy="3323987"/>
          </a:xfrm>
          <a:prstGeom prst="rect">
            <a:avLst/>
          </a:prstGeom>
          <a:noFill/>
        </p:spPr>
        <p:txBody>
          <a:bodyPr wrap="none" rtlCol="0">
            <a:spAutoFit/>
          </a:bodyPr>
          <a:lstStyle/>
          <a:p>
            <a:r>
              <a:rPr lang="en-GB" sz="1050" dirty="0">
                <a:latin typeface="Segoe UI Light" panose="020B0502040204020203" pitchFamily="34" charset="0"/>
                <a:cs typeface="Segoe UI Light" panose="020B0502040204020203" pitchFamily="34" charset="0"/>
              </a:rPr>
              <a:t>To keep youth athletes safe, injury free and </a:t>
            </a:r>
          </a:p>
          <a:p>
            <a:r>
              <a:rPr lang="en-GB" sz="1050" dirty="0">
                <a:latin typeface="Segoe UI Light" panose="020B0502040204020203" pitchFamily="34" charset="0"/>
                <a:cs typeface="Segoe UI Light" panose="020B0502040204020203" pitchFamily="34" charset="0"/>
              </a:rPr>
              <a:t>progressing their development, coach must </a:t>
            </a:r>
          </a:p>
          <a:p>
            <a:r>
              <a:rPr lang="en-GB" sz="1050" dirty="0">
                <a:latin typeface="Segoe UI Light" panose="020B0502040204020203" pitchFamily="34" charset="0"/>
                <a:cs typeface="Segoe UI Light" panose="020B0502040204020203" pitchFamily="34" charset="0"/>
              </a:rPr>
              <a:t>understand maturation. Coaches must know the </a:t>
            </a:r>
          </a:p>
          <a:p>
            <a:r>
              <a:rPr lang="en-GB" sz="1050" dirty="0">
                <a:latin typeface="Segoe UI Light" panose="020B0502040204020203" pitchFamily="34" charset="0"/>
                <a:cs typeface="Segoe UI Light" panose="020B0502040204020203" pitchFamily="34" charset="0"/>
              </a:rPr>
              <a:t>status, timing and tempo of each athletes individual </a:t>
            </a:r>
          </a:p>
          <a:p>
            <a:r>
              <a:rPr lang="en-GB" sz="1050" dirty="0">
                <a:latin typeface="Segoe UI Light" panose="020B0502040204020203" pitchFamily="34" charset="0"/>
                <a:cs typeface="Segoe UI Light" panose="020B0502040204020203" pitchFamily="34" charset="0"/>
              </a:rPr>
              <a:t>development using methods such as the </a:t>
            </a:r>
          </a:p>
          <a:p>
            <a:r>
              <a:rPr lang="en-GB" sz="1050" dirty="0">
                <a:latin typeface="Segoe UI Light" panose="020B0502040204020203" pitchFamily="34" charset="0"/>
                <a:cs typeface="Segoe UI Light" panose="020B0502040204020203" pitchFamily="34" charset="0"/>
              </a:rPr>
              <a:t>Karmish-Roche. </a:t>
            </a:r>
          </a:p>
          <a:p>
            <a:endParaRPr lang="en-GB" sz="1050" dirty="0">
              <a:latin typeface="Segoe UI Light" panose="020B0502040204020203" pitchFamily="34" charset="0"/>
              <a:cs typeface="Segoe UI Light" panose="020B0502040204020203" pitchFamily="34" charset="0"/>
            </a:endParaRPr>
          </a:p>
          <a:p>
            <a:r>
              <a:rPr lang="en-GB" sz="1050" b="1" dirty="0">
                <a:latin typeface="Segoe UI Light" panose="020B0502040204020203" pitchFamily="34" charset="0"/>
                <a:cs typeface="Segoe UI Light" panose="020B0502040204020203" pitchFamily="34" charset="0"/>
              </a:rPr>
              <a:t>Status:</a:t>
            </a:r>
            <a:r>
              <a:rPr lang="en-GB" sz="1050" dirty="0">
                <a:latin typeface="Segoe UI Light" panose="020B0502040204020203" pitchFamily="34" charset="0"/>
                <a:cs typeface="Segoe UI Light" panose="020B0502040204020203" pitchFamily="34" charset="0"/>
              </a:rPr>
              <a:t> Pre-pubertal, early pubertal, mid-pubertal </a:t>
            </a:r>
          </a:p>
          <a:p>
            <a:r>
              <a:rPr lang="en-GB" sz="1050" dirty="0">
                <a:latin typeface="Segoe UI Light" panose="020B0502040204020203" pitchFamily="34" charset="0"/>
                <a:cs typeface="Segoe UI Light" panose="020B0502040204020203" pitchFamily="34" charset="0"/>
              </a:rPr>
              <a:t>and late pubertal. Are they in a growth spurt?</a:t>
            </a:r>
          </a:p>
          <a:p>
            <a:endParaRPr lang="en-GB" sz="1050" dirty="0">
              <a:latin typeface="Segoe UI Light" panose="020B0502040204020203" pitchFamily="34" charset="0"/>
              <a:cs typeface="Segoe UI Light" panose="020B0502040204020203" pitchFamily="34" charset="0"/>
            </a:endParaRPr>
          </a:p>
          <a:p>
            <a:r>
              <a:rPr lang="en-GB" sz="1050" b="1" dirty="0">
                <a:latin typeface="Segoe UI Light" panose="020B0502040204020203" pitchFamily="34" charset="0"/>
                <a:cs typeface="Segoe UI Light" panose="020B0502040204020203" pitchFamily="34" charset="0"/>
              </a:rPr>
              <a:t>Timing:</a:t>
            </a:r>
            <a:r>
              <a:rPr lang="en-GB" sz="1050" dirty="0">
                <a:latin typeface="Segoe UI Light" panose="020B0502040204020203" pitchFamily="34" charset="0"/>
                <a:cs typeface="Segoe UI Light" panose="020B0502040204020203" pitchFamily="34" charset="0"/>
              </a:rPr>
              <a:t> Are they early, on time or late developers?</a:t>
            </a:r>
            <a:br>
              <a:rPr lang="en-GB" sz="1050" dirty="0">
                <a:latin typeface="Segoe UI Light" panose="020B0502040204020203" pitchFamily="34" charset="0"/>
                <a:cs typeface="Segoe UI Light" panose="020B0502040204020203" pitchFamily="34" charset="0"/>
              </a:rPr>
            </a:br>
            <a:r>
              <a:rPr lang="en-GB" sz="1050" dirty="0">
                <a:latin typeface="Segoe UI Light" panose="020B0502040204020203" pitchFamily="34" charset="0"/>
                <a:cs typeface="Segoe UI Light" panose="020B0502040204020203" pitchFamily="34" charset="0"/>
              </a:rPr>
              <a:t>Early developing athletes can often handle more </a:t>
            </a:r>
          </a:p>
          <a:p>
            <a:r>
              <a:rPr lang="en-GB" sz="1050" dirty="0">
                <a:latin typeface="Segoe UI Light" panose="020B0502040204020203" pitchFamily="34" charset="0"/>
                <a:cs typeface="Segoe UI Light" panose="020B0502040204020203" pitchFamily="34" charset="0"/>
              </a:rPr>
              <a:t>intense training, often selected for junior teams. </a:t>
            </a:r>
          </a:p>
          <a:p>
            <a:r>
              <a:rPr lang="en-GB" sz="1050" dirty="0">
                <a:latin typeface="Segoe UI Light" panose="020B0502040204020203" pitchFamily="34" charset="0"/>
                <a:cs typeface="Segoe UI Light" panose="020B0502040204020203" pitchFamily="34" charset="0"/>
              </a:rPr>
              <a:t>Late developers need reduced work and may need </a:t>
            </a:r>
          </a:p>
          <a:p>
            <a:r>
              <a:rPr lang="en-GB" sz="1050" dirty="0">
                <a:latin typeface="Segoe UI Light" panose="020B0502040204020203" pitchFamily="34" charset="0"/>
                <a:cs typeface="Segoe UI Light" panose="020B0502040204020203" pitchFamily="34" charset="0"/>
              </a:rPr>
              <a:t>psychological coaching and reassurances to keep </a:t>
            </a:r>
          </a:p>
          <a:p>
            <a:r>
              <a:rPr lang="en-GB" sz="1050" dirty="0">
                <a:latin typeface="Segoe UI Light" panose="020B0502040204020203" pitchFamily="34" charset="0"/>
                <a:cs typeface="Segoe UI Light" panose="020B0502040204020203" pitchFamily="34" charset="0"/>
              </a:rPr>
              <a:t>them in the sport.</a:t>
            </a:r>
          </a:p>
          <a:p>
            <a:endParaRPr lang="en-GB" sz="1050" dirty="0">
              <a:latin typeface="Segoe UI Light" panose="020B0502040204020203" pitchFamily="34" charset="0"/>
              <a:cs typeface="Segoe UI Light" panose="020B0502040204020203" pitchFamily="34" charset="0"/>
            </a:endParaRPr>
          </a:p>
          <a:p>
            <a:r>
              <a:rPr lang="en-GB" sz="1050" b="1" dirty="0">
                <a:latin typeface="Segoe UI Light" panose="020B0502040204020203" pitchFamily="34" charset="0"/>
                <a:cs typeface="Segoe UI Light" panose="020B0502040204020203" pitchFamily="34" charset="0"/>
              </a:rPr>
              <a:t>Tempo:</a:t>
            </a:r>
            <a:r>
              <a:rPr lang="en-GB" sz="1050" dirty="0">
                <a:latin typeface="Segoe UI Light" panose="020B0502040204020203" pitchFamily="34" charset="0"/>
                <a:cs typeface="Segoe UI Light" panose="020B0502040204020203" pitchFamily="34" charset="0"/>
              </a:rPr>
              <a:t> How fast or slow are they growing? </a:t>
            </a:r>
          </a:p>
          <a:p>
            <a:r>
              <a:rPr lang="en-GB" sz="1050" dirty="0">
                <a:latin typeface="Segoe UI Light" panose="020B0502040204020203" pitchFamily="34" charset="0"/>
                <a:cs typeface="Segoe UI Light" panose="020B0502040204020203" pitchFamily="34" charset="0"/>
              </a:rPr>
              <a:t>Higher growth velocities increase risk of overuse </a:t>
            </a:r>
          </a:p>
          <a:p>
            <a:r>
              <a:rPr lang="en-GB" sz="1050" dirty="0">
                <a:latin typeface="Segoe UI Light" panose="020B0502040204020203" pitchFamily="34" charset="0"/>
                <a:cs typeface="Segoe UI Light" panose="020B0502040204020203" pitchFamily="34" charset="0"/>
              </a:rPr>
              <a:t>injuries (Osgood, Severs). </a:t>
            </a:r>
          </a:p>
        </p:txBody>
      </p:sp>
    </p:spTree>
    <p:extLst>
      <p:ext uri="{BB962C8B-B14F-4D97-AF65-F5344CB8AC3E}">
        <p14:creationId xmlns:p14="http://schemas.microsoft.com/office/powerpoint/2010/main" val="3446198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1CD68BF-ADE0-450D-B086-4AD9022B09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07955"/>
            <a:ext cx="8640000" cy="4242091"/>
          </a:xfrm>
          <a:prstGeom prst="rect">
            <a:avLst/>
          </a:prstGeom>
        </p:spPr>
      </p:pic>
      <p:sp>
        <p:nvSpPr>
          <p:cNvPr id="6" name="TextBox 5">
            <a:extLst>
              <a:ext uri="{FF2B5EF4-FFF2-40B4-BE49-F238E27FC236}">
                <a16:creationId xmlns:a16="http://schemas.microsoft.com/office/drawing/2014/main" id="{04A29C19-5891-43B7-952F-BCDAA5F695A0}"/>
              </a:ext>
            </a:extLst>
          </p:cNvPr>
          <p:cNvSpPr txBox="1"/>
          <p:nvPr/>
        </p:nvSpPr>
        <p:spPr>
          <a:xfrm>
            <a:off x="8640000" y="1847798"/>
            <a:ext cx="3382657" cy="3162404"/>
          </a:xfrm>
          <a:prstGeom prst="rect">
            <a:avLst/>
          </a:prstGeom>
          <a:noFill/>
        </p:spPr>
        <p:txBody>
          <a:bodyPr wrap="none" rtlCol="0">
            <a:spAutoFit/>
          </a:bodyPr>
          <a:lstStyle/>
          <a:p>
            <a:r>
              <a:rPr lang="en-GB" sz="1050" dirty="0">
                <a:latin typeface="Segoe UI Light" panose="020B0502040204020203" pitchFamily="34" charset="0"/>
                <a:cs typeface="Segoe UI Light" panose="020B0502040204020203" pitchFamily="34" charset="0"/>
              </a:rPr>
              <a:t>Building a profile of each athlete is critical to </a:t>
            </a:r>
          </a:p>
          <a:p>
            <a:r>
              <a:rPr lang="en-GB" sz="1050" dirty="0">
                <a:latin typeface="Segoe UI Light" panose="020B0502040204020203" pitchFamily="34" charset="0"/>
                <a:cs typeface="Segoe UI Light" panose="020B0502040204020203" pitchFamily="34" charset="0"/>
              </a:rPr>
              <a:t>ensure the training is working, if it’s safe and to </a:t>
            </a:r>
          </a:p>
          <a:p>
            <a:r>
              <a:rPr lang="en-GB" sz="1050" dirty="0">
                <a:latin typeface="Segoe UI Light" panose="020B0502040204020203" pitchFamily="34" charset="0"/>
                <a:cs typeface="Segoe UI Light" panose="020B0502040204020203" pitchFamily="34" charset="0"/>
              </a:rPr>
              <a:t>maximise the health and performance of </a:t>
            </a:r>
            <a:r>
              <a:rPr lang="en-GB" sz="1050">
                <a:latin typeface="Segoe UI Light" panose="020B0502040204020203" pitchFamily="34" charset="0"/>
                <a:cs typeface="Segoe UI Light" panose="020B0502040204020203" pitchFamily="34" charset="0"/>
              </a:rPr>
              <a:t>the athletes.</a:t>
            </a:r>
            <a:endParaRPr lang="en-GB" sz="1050" dirty="0">
              <a:latin typeface="Segoe UI Light" panose="020B0502040204020203" pitchFamily="34" charset="0"/>
              <a:cs typeface="Segoe UI Light" panose="020B0502040204020203" pitchFamily="34" charset="0"/>
            </a:endParaRPr>
          </a:p>
          <a:p>
            <a:endParaRPr lang="en-GB" sz="1050" dirty="0">
              <a:latin typeface="Segoe UI Light" panose="020B0502040204020203" pitchFamily="34" charset="0"/>
              <a:cs typeface="Segoe UI Light" panose="020B0502040204020203" pitchFamily="34" charset="0"/>
            </a:endParaRPr>
          </a:p>
          <a:p>
            <a:r>
              <a:rPr lang="en-GB" sz="1050" dirty="0">
                <a:latin typeface="Segoe UI Light" panose="020B0502040204020203" pitchFamily="34" charset="0"/>
                <a:cs typeface="Segoe UI Light" panose="020B0502040204020203" pitchFamily="34" charset="0"/>
              </a:rPr>
              <a:t>Recording of meters completed is critical to ensure </a:t>
            </a:r>
          </a:p>
          <a:p>
            <a:r>
              <a:rPr lang="en-GB" sz="1050" dirty="0">
                <a:latin typeface="Segoe UI Light" panose="020B0502040204020203" pitchFamily="34" charset="0"/>
                <a:cs typeface="Segoe UI Light" panose="020B0502040204020203" pitchFamily="34" charset="0"/>
              </a:rPr>
              <a:t>you, the coach, are installing the principle of </a:t>
            </a:r>
          </a:p>
          <a:p>
            <a:r>
              <a:rPr lang="en-GB" sz="1050" dirty="0">
                <a:latin typeface="Segoe UI Light" panose="020B0502040204020203" pitchFamily="34" charset="0"/>
                <a:cs typeface="Segoe UI Light" panose="020B0502040204020203" pitchFamily="34" charset="0"/>
              </a:rPr>
              <a:t>progressive overload and ensure the gradual </a:t>
            </a:r>
          </a:p>
          <a:p>
            <a:r>
              <a:rPr lang="en-GB" sz="1050" dirty="0">
                <a:latin typeface="Segoe UI Light" panose="020B0502040204020203" pitchFamily="34" charset="0"/>
                <a:cs typeface="Segoe UI Light" panose="020B0502040204020203" pitchFamily="34" charset="0"/>
              </a:rPr>
              <a:t>build up of volume and intensity to load the </a:t>
            </a:r>
          </a:p>
          <a:p>
            <a:r>
              <a:rPr lang="en-GB" sz="1050" dirty="0">
                <a:latin typeface="Segoe UI Light" panose="020B0502040204020203" pitchFamily="34" charset="0"/>
                <a:cs typeface="Segoe UI Light" panose="020B0502040204020203" pitchFamily="34" charset="0"/>
              </a:rPr>
              <a:t>athlete over time. While not black and white, </a:t>
            </a:r>
          </a:p>
          <a:p>
            <a:r>
              <a:rPr lang="en-GB" sz="1050" dirty="0">
                <a:latin typeface="Segoe UI Light" panose="020B0502040204020203" pitchFamily="34" charset="0"/>
                <a:cs typeface="Segoe UI Light" panose="020B0502040204020203" pitchFamily="34" charset="0"/>
              </a:rPr>
              <a:t>it may also help to keep the weekly training load </a:t>
            </a:r>
          </a:p>
          <a:p>
            <a:r>
              <a:rPr lang="en-GB" sz="1050" dirty="0">
                <a:latin typeface="Segoe UI Light" panose="020B0502040204020203" pitchFamily="34" charset="0"/>
                <a:cs typeface="Segoe UI Light" panose="020B0502040204020203" pitchFamily="34" charset="0"/>
              </a:rPr>
              <a:t>within 30% of previous 4 weeks average. </a:t>
            </a:r>
          </a:p>
          <a:p>
            <a:endParaRPr lang="en-GB" sz="1050" dirty="0">
              <a:latin typeface="Segoe UI Light" panose="020B0502040204020203" pitchFamily="34" charset="0"/>
              <a:cs typeface="Segoe UI Light" panose="020B0502040204020203" pitchFamily="34" charset="0"/>
            </a:endParaRPr>
          </a:p>
          <a:p>
            <a:endParaRPr lang="en-GB" sz="1050" dirty="0">
              <a:latin typeface="Segoe UI Light" panose="020B0502040204020203" pitchFamily="34" charset="0"/>
              <a:cs typeface="Segoe UI Light" panose="020B0502040204020203" pitchFamily="34" charset="0"/>
            </a:endParaRPr>
          </a:p>
          <a:p>
            <a:r>
              <a:rPr lang="en-GB" sz="1050" dirty="0">
                <a:latin typeface="Segoe UI Light" panose="020B0502040204020203" pitchFamily="34" charset="0"/>
                <a:cs typeface="Segoe UI Light" panose="020B0502040204020203" pitchFamily="34" charset="0"/>
              </a:rPr>
              <a:t>Athlete internal perception of the work completed </a:t>
            </a:r>
          </a:p>
          <a:p>
            <a:r>
              <a:rPr lang="en-GB" sz="1050" dirty="0">
                <a:latin typeface="Segoe UI Light" panose="020B0502040204020203" pitchFamily="34" charset="0"/>
                <a:cs typeface="Segoe UI Light" panose="020B0502040204020203" pitchFamily="34" charset="0"/>
              </a:rPr>
              <a:t>as well as a test of neuromuscular fatigue is </a:t>
            </a:r>
          </a:p>
          <a:p>
            <a:r>
              <a:rPr lang="en-GB" sz="1050" dirty="0">
                <a:latin typeface="Segoe UI Light" panose="020B0502040204020203" pitchFamily="34" charset="0"/>
                <a:cs typeface="Segoe UI Light" panose="020B0502040204020203" pitchFamily="34" charset="0"/>
              </a:rPr>
              <a:t>paramount to assess the effects of the training </a:t>
            </a:r>
          </a:p>
          <a:p>
            <a:r>
              <a:rPr lang="en-GB" sz="1050" dirty="0">
                <a:latin typeface="Segoe UI Light" panose="020B0502040204020203" pitchFamily="34" charset="0"/>
                <a:cs typeface="Segoe UI Light" panose="020B0502040204020203" pitchFamily="34" charset="0"/>
              </a:rPr>
              <a:t>process on the athletes. A test such as a drop jump </a:t>
            </a:r>
          </a:p>
          <a:p>
            <a:r>
              <a:rPr lang="en-GB" sz="1050" dirty="0">
                <a:latin typeface="Segoe UI Light" panose="020B0502040204020203" pitchFamily="34" charset="0"/>
                <a:cs typeface="Segoe UI Light" panose="020B0502040204020203" pitchFamily="34" charset="0"/>
              </a:rPr>
              <a:t>once technically proficient is an example of one </a:t>
            </a:r>
          </a:p>
          <a:p>
            <a:r>
              <a:rPr lang="en-GB" sz="1050" dirty="0">
                <a:latin typeface="Segoe UI Light" panose="020B0502040204020203" pitchFamily="34" charset="0"/>
                <a:cs typeface="Segoe UI Light" panose="020B0502040204020203" pitchFamily="34" charset="0"/>
              </a:rPr>
              <a:t>method of fully body neuromuscular fatigue monitoring. </a:t>
            </a:r>
          </a:p>
        </p:txBody>
      </p:sp>
    </p:spTree>
    <p:extLst>
      <p:ext uri="{BB962C8B-B14F-4D97-AF65-F5344CB8AC3E}">
        <p14:creationId xmlns:p14="http://schemas.microsoft.com/office/powerpoint/2010/main" val="1748283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970E1CCB-1E40-41C5-A80F-1E18207569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07955"/>
            <a:ext cx="8640000" cy="4242090"/>
          </a:xfrm>
          <a:prstGeom prst="rect">
            <a:avLst/>
          </a:prstGeom>
        </p:spPr>
      </p:pic>
      <p:sp>
        <p:nvSpPr>
          <p:cNvPr id="5" name="TextBox 4">
            <a:extLst>
              <a:ext uri="{FF2B5EF4-FFF2-40B4-BE49-F238E27FC236}">
                <a16:creationId xmlns:a16="http://schemas.microsoft.com/office/drawing/2014/main" id="{8C7F71E7-4933-4409-84CC-89E99E714937}"/>
              </a:ext>
            </a:extLst>
          </p:cNvPr>
          <p:cNvSpPr txBox="1"/>
          <p:nvPr/>
        </p:nvSpPr>
        <p:spPr>
          <a:xfrm>
            <a:off x="8640000" y="1847798"/>
            <a:ext cx="3163045" cy="3162404"/>
          </a:xfrm>
          <a:prstGeom prst="rect">
            <a:avLst/>
          </a:prstGeom>
          <a:noFill/>
        </p:spPr>
        <p:txBody>
          <a:bodyPr wrap="none" rtlCol="0">
            <a:spAutoFit/>
          </a:bodyPr>
          <a:lstStyle/>
          <a:p>
            <a:r>
              <a:rPr lang="en-GB" sz="1050" dirty="0">
                <a:latin typeface="Segoe UI Light" panose="020B0502040204020203" pitchFamily="34" charset="0"/>
                <a:cs typeface="Segoe UI Light" panose="020B0502040204020203" pitchFamily="34" charset="0"/>
              </a:rPr>
              <a:t>1 meter is not equal to another. </a:t>
            </a:r>
          </a:p>
          <a:p>
            <a:endParaRPr lang="en-GB" sz="1050" dirty="0">
              <a:latin typeface="Segoe UI Light" panose="020B0502040204020203" pitchFamily="34" charset="0"/>
              <a:cs typeface="Segoe UI Light" panose="020B0502040204020203" pitchFamily="34" charset="0"/>
            </a:endParaRPr>
          </a:p>
          <a:p>
            <a:r>
              <a:rPr lang="en-GB" sz="1050" dirty="0">
                <a:latin typeface="Segoe UI Light" panose="020B0502040204020203" pitchFamily="34" charset="0"/>
                <a:cs typeface="Segoe UI Light" panose="020B0502040204020203" pitchFamily="34" charset="0"/>
              </a:rPr>
              <a:t>100m at A1 is not the same as 100m race pace. </a:t>
            </a:r>
          </a:p>
          <a:p>
            <a:endParaRPr lang="en-GB" sz="1050" dirty="0">
              <a:latin typeface="Segoe UI Light" panose="020B0502040204020203" pitchFamily="34" charset="0"/>
              <a:cs typeface="Segoe UI Light" panose="020B0502040204020203" pitchFamily="34" charset="0"/>
            </a:endParaRPr>
          </a:p>
          <a:p>
            <a:r>
              <a:rPr lang="en-GB" sz="1050" dirty="0">
                <a:latin typeface="Segoe UI Light" panose="020B0502040204020203" pitchFamily="34" charset="0"/>
                <a:cs typeface="Segoe UI Light" panose="020B0502040204020203" pitchFamily="34" charset="0"/>
              </a:rPr>
              <a:t>Therefore coaches must be sure to record how </a:t>
            </a:r>
          </a:p>
          <a:p>
            <a:r>
              <a:rPr lang="en-GB" sz="1050" dirty="0">
                <a:latin typeface="Segoe UI Light" panose="020B0502040204020203" pitchFamily="34" charset="0"/>
                <a:cs typeface="Segoe UI Light" panose="020B0502040204020203" pitchFamily="34" charset="0"/>
              </a:rPr>
              <a:t>many meters each athlete performs at each intensity </a:t>
            </a:r>
          </a:p>
          <a:p>
            <a:r>
              <a:rPr lang="en-GB" sz="1050" dirty="0">
                <a:latin typeface="Segoe UI Light" panose="020B0502040204020203" pitchFamily="34" charset="0"/>
                <a:cs typeface="Segoe UI Light" panose="020B0502040204020203" pitchFamily="34" charset="0"/>
              </a:rPr>
              <a:t>to gain a much richer picture of the training </a:t>
            </a:r>
          </a:p>
          <a:p>
            <a:r>
              <a:rPr lang="en-GB" sz="1050" dirty="0">
                <a:latin typeface="Segoe UI Light" panose="020B0502040204020203" pitchFamily="34" charset="0"/>
                <a:cs typeface="Segoe UI Light" panose="020B0502040204020203" pitchFamily="34" charset="0"/>
              </a:rPr>
              <a:t>burden placed upon the athletes.</a:t>
            </a:r>
          </a:p>
          <a:p>
            <a:endParaRPr lang="en-GB" sz="1050" dirty="0">
              <a:latin typeface="Segoe UI Light" panose="020B0502040204020203" pitchFamily="34" charset="0"/>
              <a:cs typeface="Segoe UI Light" panose="020B0502040204020203" pitchFamily="34" charset="0"/>
            </a:endParaRPr>
          </a:p>
          <a:p>
            <a:r>
              <a:rPr lang="en-GB" sz="1050" dirty="0">
                <a:latin typeface="Segoe UI Light" panose="020B0502040204020203" pitchFamily="34" charset="0"/>
                <a:cs typeface="Segoe UI Light" panose="020B0502040204020203" pitchFamily="34" charset="0"/>
              </a:rPr>
              <a:t>This is also extremely beneficial for coaches at the </a:t>
            </a:r>
          </a:p>
          <a:p>
            <a:r>
              <a:rPr lang="en-GB" sz="1050" dirty="0">
                <a:latin typeface="Segoe UI Light" panose="020B0502040204020203" pitchFamily="34" charset="0"/>
                <a:cs typeface="Segoe UI Light" panose="020B0502040204020203" pitchFamily="34" charset="0"/>
              </a:rPr>
              <a:t>end of each training cycle to assess what </a:t>
            </a:r>
          </a:p>
          <a:p>
            <a:r>
              <a:rPr lang="en-GB" sz="1050" dirty="0">
                <a:latin typeface="Segoe UI Light" panose="020B0502040204020203" pitchFamily="34" charset="0"/>
                <a:cs typeface="Segoe UI Light" panose="020B0502040204020203" pitchFamily="34" charset="0"/>
              </a:rPr>
              <a:t>worked and did not work for their athletes. </a:t>
            </a:r>
          </a:p>
          <a:p>
            <a:endParaRPr lang="en-GB" sz="1050" dirty="0">
              <a:latin typeface="Segoe UI Light" panose="020B0502040204020203" pitchFamily="34" charset="0"/>
              <a:cs typeface="Segoe UI Light" panose="020B0502040204020203" pitchFamily="34" charset="0"/>
            </a:endParaRPr>
          </a:p>
          <a:p>
            <a:r>
              <a:rPr lang="en-GB" sz="1050" dirty="0">
                <a:latin typeface="Segoe UI Light" panose="020B0502040204020203" pitchFamily="34" charset="0"/>
                <a:cs typeface="Segoe UI Light" panose="020B0502040204020203" pitchFamily="34" charset="0"/>
              </a:rPr>
              <a:t>Without data such as thing is it much more </a:t>
            </a:r>
          </a:p>
          <a:p>
            <a:r>
              <a:rPr lang="en-GB" sz="1050" dirty="0">
                <a:latin typeface="Segoe UI Light" panose="020B0502040204020203" pitchFamily="34" charset="0"/>
                <a:cs typeface="Segoe UI Light" panose="020B0502040204020203" pitchFamily="34" charset="0"/>
              </a:rPr>
              <a:t>difficult if not impossible to truly gauge the key </a:t>
            </a:r>
          </a:p>
          <a:p>
            <a:r>
              <a:rPr lang="en-GB" sz="1050" dirty="0">
                <a:latin typeface="Segoe UI Light" panose="020B0502040204020203" pitchFamily="34" charset="0"/>
                <a:cs typeface="Segoe UI Light" panose="020B0502040204020203" pitchFamily="34" charset="0"/>
              </a:rPr>
              <a:t>mechanisms that lead to the efficacy, or lack of, </a:t>
            </a:r>
          </a:p>
          <a:p>
            <a:r>
              <a:rPr lang="en-GB" sz="1050" dirty="0">
                <a:latin typeface="Segoe UI Light" panose="020B0502040204020203" pitchFamily="34" charset="0"/>
                <a:cs typeface="Segoe UI Light" panose="020B0502040204020203" pitchFamily="34" charset="0"/>
              </a:rPr>
              <a:t>during a training cycle. </a:t>
            </a:r>
          </a:p>
          <a:p>
            <a:endParaRPr lang="en-GB" sz="1050" dirty="0">
              <a:latin typeface="Segoe UI Light" panose="020B0502040204020203" pitchFamily="34" charset="0"/>
              <a:cs typeface="Segoe UI Light" panose="020B0502040204020203" pitchFamily="34" charset="0"/>
            </a:endParaRPr>
          </a:p>
          <a:p>
            <a:endParaRPr lang="en-GB" sz="1050"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647536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93A4C-041B-4E48-B6CE-7940B4259DBB}"/>
              </a:ext>
            </a:extLst>
          </p:cNvPr>
          <p:cNvSpPr>
            <a:spLocks noGrp="1"/>
          </p:cNvSpPr>
          <p:nvPr>
            <p:ph type="title"/>
          </p:nvPr>
        </p:nvSpPr>
        <p:spPr>
          <a:xfrm>
            <a:off x="1136428" y="627564"/>
            <a:ext cx="7474172" cy="1325563"/>
          </a:xfrm>
        </p:spPr>
        <p:txBody>
          <a:bodyPr>
            <a:normAutofit/>
          </a:bodyPr>
          <a:lstStyle/>
          <a:p>
            <a:r>
              <a:rPr lang="en-GB" dirty="0"/>
              <a:t>Final thoughts / discussion?</a:t>
            </a:r>
          </a:p>
        </p:txBody>
      </p:sp>
      <p:sp>
        <p:nvSpPr>
          <p:cNvPr id="3" name="Content Placeholder 2">
            <a:extLst>
              <a:ext uri="{FF2B5EF4-FFF2-40B4-BE49-F238E27FC236}">
                <a16:creationId xmlns:a16="http://schemas.microsoft.com/office/drawing/2014/main" id="{623E0B9E-055D-4696-9AF5-81F8CF91E343}"/>
              </a:ext>
            </a:extLst>
          </p:cNvPr>
          <p:cNvSpPr>
            <a:spLocks noGrp="1"/>
          </p:cNvSpPr>
          <p:nvPr>
            <p:ph idx="1"/>
          </p:nvPr>
        </p:nvSpPr>
        <p:spPr>
          <a:xfrm>
            <a:off x="1136429" y="2278173"/>
            <a:ext cx="6467867" cy="3450613"/>
          </a:xfrm>
        </p:spPr>
        <p:txBody>
          <a:bodyPr anchor="ctr">
            <a:normAutofit/>
          </a:bodyPr>
          <a:lstStyle/>
          <a:p>
            <a:r>
              <a:rPr lang="en-GB" sz="2200" dirty="0"/>
              <a:t>LTAD v OADF – Too prescriptive v Non Prescriptive</a:t>
            </a:r>
          </a:p>
          <a:p>
            <a:r>
              <a:rPr lang="en-GB" sz="2200" dirty="0"/>
              <a:t>How do you or how could you implement OADF in your programme?</a:t>
            </a:r>
          </a:p>
          <a:p>
            <a:r>
              <a:rPr lang="en-GB" sz="2200" dirty="0"/>
              <a:t>A lot of time spent on softer skills </a:t>
            </a:r>
            <a:r>
              <a:rPr lang="en-GB" sz="2200" dirty="0" err="1"/>
              <a:t>eg</a:t>
            </a:r>
            <a:r>
              <a:rPr lang="en-GB" sz="2200" dirty="0"/>
              <a:t> Arena Skills</a:t>
            </a:r>
          </a:p>
          <a:p>
            <a:r>
              <a:rPr lang="en-GB" sz="2200" dirty="0"/>
              <a:t>Need more education on science, physiology, training models, periodisation </a:t>
            </a:r>
          </a:p>
          <a:p>
            <a:r>
              <a:rPr lang="en-GB" sz="2200" dirty="0"/>
              <a:t>OADF – only focuses on Age group and above</a:t>
            </a:r>
          </a:p>
          <a:p>
            <a:r>
              <a:rPr lang="en-GB" sz="2200" dirty="0"/>
              <a:t>How has OADF helped your programme?</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Classroom">
            <a:extLst>
              <a:ext uri="{FF2B5EF4-FFF2-40B4-BE49-F238E27FC236}">
                <a16:creationId xmlns:a16="http://schemas.microsoft.com/office/drawing/2014/main" id="{C3FF3992-8209-44B9-96AC-00FA104C767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567126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7">
            <a:extLst>
              <a:ext uri="{FF2B5EF4-FFF2-40B4-BE49-F238E27FC236}">
                <a16:creationId xmlns:a16="http://schemas.microsoft.com/office/drawing/2014/main" id="{43BB0B0F-1C1C-4F04-B786-70F361069E88}"/>
              </a:ext>
            </a:extLst>
          </p:cNvPr>
          <p:cNvPicPr>
            <a:picLocks noChangeAspect="1"/>
          </p:cNvPicPr>
          <p:nvPr/>
        </p:nvPicPr>
        <p:blipFill>
          <a:blip r:embed="rId2"/>
          <a:stretch>
            <a:fillRect/>
          </a:stretch>
        </p:blipFill>
        <p:spPr>
          <a:xfrm>
            <a:off x="239843" y="314794"/>
            <a:ext cx="11677337" cy="6175948"/>
          </a:xfrm>
          <a:prstGeom prst="rect">
            <a:avLst/>
          </a:prstGeom>
        </p:spPr>
      </p:pic>
    </p:spTree>
    <p:extLst>
      <p:ext uri="{BB962C8B-B14F-4D97-AF65-F5344CB8AC3E}">
        <p14:creationId xmlns:p14="http://schemas.microsoft.com/office/powerpoint/2010/main" val="2412314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gs>
              <a:gs pos="25000">
                <a:schemeClr val="accent1"/>
              </a:gs>
              <a:gs pos="94000">
                <a:schemeClr val="accent5"/>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E3B8652-2D1C-44BB-86B5-EAC9A82FE8B7}"/>
              </a:ext>
            </a:extLst>
          </p:cNvPr>
          <p:cNvSpPr>
            <a:spLocks noGrp="1"/>
          </p:cNvSpPr>
          <p:nvPr>
            <p:ph type="title"/>
          </p:nvPr>
        </p:nvSpPr>
        <p:spPr>
          <a:xfrm>
            <a:off x="640079" y="2053641"/>
            <a:ext cx="3669161" cy="2760098"/>
          </a:xfrm>
        </p:spPr>
        <p:txBody>
          <a:bodyPr>
            <a:normAutofit/>
          </a:bodyPr>
          <a:lstStyle/>
          <a:p>
            <a:r>
              <a:rPr lang="en-GB">
                <a:solidFill>
                  <a:srgbClr val="FFFFFF"/>
                </a:solidFill>
              </a:rPr>
              <a:t>Long Term Athlete Development</a:t>
            </a:r>
          </a:p>
        </p:txBody>
      </p:sp>
      <p:sp>
        <p:nvSpPr>
          <p:cNvPr id="3" name="Content Placeholder 2">
            <a:extLst>
              <a:ext uri="{FF2B5EF4-FFF2-40B4-BE49-F238E27FC236}">
                <a16:creationId xmlns:a16="http://schemas.microsoft.com/office/drawing/2014/main" id="{6C7C539A-C89F-498B-A634-9978F21D6A26}"/>
              </a:ext>
            </a:extLst>
          </p:cNvPr>
          <p:cNvSpPr>
            <a:spLocks noGrp="1"/>
          </p:cNvSpPr>
          <p:nvPr>
            <p:ph idx="1"/>
          </p:nvPr>
        </p:nvSpPr>
        <p:spPr>
          <a:xfrm>
            <a:off x="6090574" y="801866"/>
            <a:ext cx="5306084" cy="5230634"/>
          </a:xfrm>
        </p:spPr>
        <p:txBody>
          <a:bodyPr anchor="ctr">
            <a:normAutofit/>
          </a:bodyPr>
          <a:lstStyle/>
          <a:p>
            <a:r>
              <a:rPr lang="en-GB" sz="1900" dirty="0">
                <a:solidFill>
                  <a:srgbClr val="000000"/>
                </a:solidFill>
              </a:rPr>
              <a:t>Work in progress?</a:t>
            </a:r>
          </a:p>
          <a:p>
            <a:r>
              <a:rPr lang="en-GB" sz="1900" dirty="0">
                <a:solidFill>
                  <a:srgbClr val="000000"/>
                </a:solidFill>
              </a:rPr>
              <a:t>Overly prescriptive?</a:t>
            </a:r>
          </a:p>
          <a:p>
            <a:r>
              <a:rPr lang="en-GB" sz="1900" dirty="0">
                <a:solidFill>
                  <a:srgbClr val="000000"/>
                </a:solidFill>
              </a:rPr>
              <a:t>Principally, the model is only one-dimensional, there is a lack of empirical evidence upon which the model is based, and interpretations of the model are restricted because the data on which it is based rely on questionable assumptions and erroneous methodologies. (Ford, 2011)</a:t>
            </a:r>
          </a:p>
          <a:p>
            <a:r>
              <a:rPr lang="en-GB" sz="1900" dirty="0">
                <a:solidFill>
                  <a:srgbClr val="000000"/>
                </a:solidFill>
              </a:rPr>
              <a:t>Talent development is holistic in nature due to the complex interaction of interdisciplinary issues that directly impact on athletic opportunity and progression. (Ford, 2011) </a:t>
            </a:r>
            <a:r>
              <a:rPr lang="en-GB" sz="1900" dirty="0" err="1">
                <a:solidFill>
                  <a:srgbClr val="000000"/>
                </a:solidFill>
              </a:rPr>
              <a:t>eg</a:t>
            </a:r>
            <a:r>
              <a:rPr lang="en-GB" sz="1900" dirty="0">
                <a:solidFill>
                  <a:srgbClr val="000000"/>
                </a:solidFill>
              </a:rPr>
              <a:t> Hormones, maturation etc</a:t>
            </a:r>
          </a:p>
          <a:p>
            <a:r>
              <a:rPr lang="en-GB" sz="1900" dirty="0" err="1">
                <a:solidFill>
                  <a:srgbClr val="000000"/>
                </a:solidFill>
              </a:rPr>
              <a:t>Balyi</a:t>
            </a:r>
            <a:r>
              <a:rPr lang="en-GB" sz="1900" dirty="0">
                <a:solidFill>
                  <a:srgbClr val="000000"/>
                </a:solidFill>
              </a:rPr>
              <a:t> and Hamilton (2004) highlight that their work is based on ‘‘empirical observations’’, which although apparently well informed, lack scientific validity due to inherent subjectivity issues.</a:t>
            </a:r>
          </a:p>
        </p:txBody>
      </p:sp>
    </p:spTree>
    <p:extLst>
      <p:ext uri="{BB962C8B-B14F-4D97-AF65-F5344CB8AC3E}">
        <p14:creationId xmlns:p14="http://schemas.microsoft.com/office/powerpoint/2010/main" val="2485208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CE41FDF-6DBA-4051-8C2E-DCD62F84FF4F}"/>
              </a:ext>
            </a:extLst>
          </p:cNvPr>
          <p:cNvSpPr>
            <a:spLocks noGrp="1"/>
          </p:cNvSpPr>
          <p:nvPr>
            <p:ph type="title"/>
          </p:nvPr>
        </p:nvSpPr>
        <p:spPr>
          <a:xfrm>
            <a:off x="640079" y="2053641"/>
            <a:ext cx="3669161" cy="2760098"/>
          </a:xfrm>
        </p:spPr>
        <p:txBody>
          <a:bodyPr>
            <a:normAutofit/>
          </a:bodyPr>
          <a:lstStyle/>
          <a:p>
            <a:r>
              <a:rPr lang="en-GB">
                <a:solidFill>
                  <a:srgbClr val="FFFFFF"/>
                </a:solidFill>
              </a:rPr>
              <a:t>A new way forward (OADF) </a:t>
            </a:r>
          </a:p>
        </p:txBody>
      </p:sp>
      <p:sp>
        <p:nvSpPr>
          <p:cNvPr id="3" name="Content Placeholder 2">
            <a:extLst>
              <a:ext uri="{FF2B5EF4-FFF2-40B4-BE49-F238E27FC236}">
                <a16:creationId xmlns:a16="http://schemas.microsoft.com/office/drawing/2014/main" id="{160030C7-E50A-45FD-B7C9-B41E3034E857}"/>
              </a:ext>
            </a:extLst>
          </p:cNvPr>
          <p:cNvSpPr>
            <a:spLocks noGrp="1"/>
          </p:cNvSpPr>
          <p:nvPr>
            <p:ph idx="1"/>
          </p:nvPr>
        </p:nvSpPr>
        <p:spPr>
          <a:xfrm>
            <a:off x="6090574" y="801866"/>
            <a:ext cx="5306084" cy="5230634"/>
          </a:xfrm>
        </p:spPr>
        <p:txBody>
          <a:bodyPr anchor="ctr">
            <a:normAutofit/>
          </a:bodyPr>
          <a:lstStyle/>
          <a:p>
            <a:r>
              <a:rPr lang="en-GB" sz="2200" dirty="0">
                <a:solidFill>
                  <a:srgbClr val="000000"/>
                </a:solidFill>
              </a:rPr>
              <a:t>What is it?</a:t>
            </a:r>
          </a:p>
          <a:p>
            <a:r>
              <a:rPr lang="en-GB" sz="2200" dirty="0">
                <a:solidFill>
                  <a:srgbClr val="000000"/>
                </a:solidFill>
              </a:rPr>
              <a:t>Designed by British Swimming, Home Nations, Coaches, support staff, and athletes</a:t>
            </a:r>
          </a:p>
          <a:p>
            <a:r>
              <a:rPr lang="en-GB" sz="2200" dirty="0">
                <a:solidFill>
                  <a:srgbClr val="000000"/>
                </a:solidFill>
              </a:rPr>
              <a:t>It’s a framework / guide, not a prescription</a:t>
            </a:r>
          </a:p>
          <a:p>
            <a:r>
              <a:rPr lang="en-GB" sz="2200" dirty="0">
                <a:solidFill>
                  <a:srgbClr val="000000"/>
                </a:solidFill>
              </a:rPr>
              <a:t>Framework considers the swimmer as an athlete, a person, and a performer</a:t>
            </a:r>
          </a:p>
          <a:p>
            <a:r>
              <a:rPr lang="en-GB" sz="2200" dirty="0">
                <a:solidFill>
                  <a:srgbClr val="000000"/>
                </a:solidFill>
              </a:rPr>
              <a:t>Helps coaches focus on attributes that will enable swimmers to be top performers</a:t>
            </a:r>
          </a:p>
          <a:p>
            <a:r>
              <a:rPr lang="en-GB" sz="2200" dirty="0">
                <a:solidFill>
                  <a:srgbClr val="000000"/>
                </a:solidFill>
              </a:rPr>
              <a:t>ACCESS – defines culture of our sport</a:t>
            </a:r>
          </a:p>
          <a:p>
            <a:r>
              <a:rPr lang="en-GB" sz="2200" dirty="0">
                <a:solidFill>
                  <a:srgbClr val="000000"/>
                </a:solidFill>
              </a:rPr>
              <a:t>Sets the direction of our sport for everyone involved – compare yourself or club to OADF</a:t>
            </a:r>
          </a:p>
          <a:p>
            <a:endParaRPr lang="en-GB" sz="2200" dirty="0">
              <a:solidFill>
                <a:srgbClr val="000000"/>
              </a:solidFill>
            </a:endParaRPr>
          </a:p>
        </p:txBody>
      </p:sp>
    </p:spTree>
    <p:extLst>
      <p:ext uri="{BB962C8B-B14F-4D97-AF65-F5344CB8AC3E}">
        <p14:creationId xmlns:p14="http://schemas.microsoft.com/office/powerpoint/2010/main" val="4005631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1C749DE-24F4-4B75-98EB-F2D18F862FA3}"/>
              </a:ext>
            </a:extLst>
          </p:cNvPr>
          <p:cNvSpPr>
            <a:spLocks noGrp="1"/>
          </p:cNvSpPr>
          <p:nvPr>
            <p:ph type="title"/>
          </p:nvPr>
        </p:nvSpPr>
        <p:spPr>
          <a:xfrm>
            <a:off x="1179226" y="826680"/>
            <a:ext cx="9833548" cy="1325563"/>
          </a:xfrm>
        </p:spPr>
        <p:txBody>
          <a:bodyPr>
            <a:normAutofit/>
          </a:bodyPr>
          <a:lstStyle/>
          <a:p>
            <a:pPr algn="ctr"/>
            <a:r>
              <a:rPr lang="en-GB" sz="4000">
                <a:solidFill>
                  <a:srgbClr val="FFFFFF"/>
                </a:solidFill>
              </a:rPr>
              <a:t>OADF continued</a:t>
            </a:r>
          </a:p>
        </p:txBody>
      </p:sp>
      <p:sp>
        <p:nvSpPr>
          <p:cNvPr id="3" name="Content Placeholder 2">
            <a:extLst>
              <a:ext uri="{FF2B5EF4-FFF2-40B4-BE49-F238E27FC236}">
                <a16:creationId xmlns:a16="http://schemas.microsoft.com/office/drawing/2014/main" id="{4980D9D9-059A-4C3A-A42C-7388745AFBFB}"/>
              </a:ext>
            </a:extLst>
          </p:cNvPr>
          <p:cNvSpPr>
            <a:spLocks noGrp="1"/>
          </p:cNvSpPr>
          <p:nvPr>
            <p:ph idx="1"/>
          </p:nvPr>
        </p:nvSpPr>
        <p:spPr>
          <a:xfrm>
            <a:off x="1179226" y="3092970"/>
            <a:ext cx="9833548" cy="2693976"/>
          </a:xfrm>
        </p:spPr>
        <p:txBody>
          <a:bodyPr>
            <a:normAutofit/>
          </a:bodyPr>
          <a:lstStyle/>
          <a:p>
            <a:r>
              <a:rPr lang="en-GB" sz="2000" dirty="0">
                <a:solidFill>
                  <a:srgbClr val="000000"/>
                </a:solidFill>
              </a:rPr>
              <a:t>Enhances coaching – focusing coaches on major factors for swimmers development</a:t>
            </a:r>
          </a:p>
          <a:p>
            <a:r>
              <a:rPr lang="en-GB" sz="2000" dirty="0">
                <a:solidFill>
                  <a:srgbClr val="000000"/>
                </a:solidFill>
              </a:rPr>
              <a:t>Variety – allows different approaches to produce top level athletes (non-prescriptive)</a:t>
            </a:r>
          </a:p>
          <a:p>
            <a:r>
              <a:rPr lang="en-GB" sz="2000" dirty="0">
                <a:solidFill>
                  <a:srgbClr val="000000"/>
                </a:solidFill>
              </a:rPr>
              <a:t>Development – will help guide coach and swimmer development programmes</a:t>
            </a:r>
          </a:p>
          <a:p>
            <a:r>
              <a:rPr lang="en-GB" sz="2000" dirty="0">
                <a:solidFill>
                  <a:srgbClr val="000000"/>
                </a:solidFill>
              </a:rPr>
              <a:t>Allows for appropriate support and resources to be developed</a:t>
            </a:r>
          </a:p>
          <a:p>
            <a:endParaRPr lang="en-GB" sz="2000" dirty="0">
              <a:solidFill>
                <a:srgbClr val="000000"/>
              </a:solidFill>
            </a:endParaRPr>
          </a:p>
          <a:p>
            <a:r>
              <a:rPr lang="en-GB" sz="2000" dirty="0">
                <a:solidFill>
                  <a:srgbClr val="000000"/>
                </a:solidFill>
              </a:rPr>
              <a:t>Reference Off the Blocks</a:t>
            </a:r>
          </a:p>
        </p:txBody>
      </p:sp>
    </p:spTree>
    <p:extLst>
      <p:ext uri="{BB962C8B-B14F-4D97-AF65-F5344CB8AC3E}">
        <p14:creationId xmlns:p14="http://schemas.microsoft.com/office/powerpoint/2010/main" val="518083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7">
            <a:extLst>
              <a:ext uri="{FF2B5EF4-FFF2-40B4-BE49-F238E27FC236}">
                <a16:creationId xmlns:a16="http://schemas.microsoft.com/office/drawing/2014/main" id="{01C9CC24-B375-4226-BF2B-61FADBBA6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9">
            <a:extLst>
              <a:ext uri="{FF2B5EF4-FFF2-40B4-BE49-F238E27FC236}">
                <a16:creationId xmlns:a16="http://schemas.microsoft.com/office/drawing/2014/main" id="{CD70A28E-4FD8-4474-A206-E15B5EBB3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1084747"/>
            <a:ext cx="12188952" cy="3294207"/>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9647E21-5366-4638-AC97-D8CD4111EB5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l="8235" r="8214" b="45501"/>
          <a:stretch>
            <a:fillRect/>
          </a:stretch>
        </p:blipFill>
        <p:spPr>
          <a:xfrm flipV="1">
            <a:off x="0" y="0"/>
            <a:ext cx="12191999" cy="4473360"/>
          </a:xfrm>
          <a:custGeom>
            <a:avLst/>
            <a:gdLst>
              <a:gd name="connsiteX0" fmla="*/ 0 w 12191999"/>
              <a:gd name="connsiteY0" fmla="*/ 4473360 h 4473360"/>
              <a:gd name="connsiteX1" fmla="*/ 12191999 w 12191999"/>
              <a:gd name="connsiteY1" fmla="*/ 4473360 h 4473360"/>
              <a:gd name="connsiteX2" fmla="*/ 12191999 w 12191999"/>
              <a:gd name="connsiteY2" fmla="*/ 0 h 4473360"/>
              <a:gd name="connsiteX3" fmla="*/ 0 w 12191999"/>
              <a:gd name="connsiteY3" fmla="*/ 0 h 4473360"/>
            </a:gdLst>
            <a:ahLst/>
            <a:cxnLst>
              <a:cxn ang="0">
                <a:pos x="connsiteX0" y="connsiteY0"/>
              </a:cxn>
              <a:cxn ang="0">
                <a:pos x="connsiteX1" y="connsiteY1"/>
              </a:cxn>
              <a:cxn ang="0">
                <a:pos x="connsiteX2" y="connsiteY2"/>
              </a:cxn>
              <a:cxn ang="0">
                <a:pos x="connsiteX3" y="connsiteY3"/>
              </a:cxn>
            </a:cxnLst>
            <a:rect l="l" t="t" r="r" b="b"/>
            <a:pathLst>
              <a:path w="12191999" h="4473360">
                <a:moveTo>
                  <a:pt x="0" y="4473360"/>
                </a:moveTo>
                <a:lnTo>
                  <a:pt x="12191999" y="4473360"/>
                </a:lnTo>
                <a:lnTo>
                  <a:pt x="12191999" y="0"/>
                </a:lnTo>
                <a:lnTo>
                  <a:pt x="0" y="0"/>
                </a:lnTo>
                <a:close/>
              </a:path>
            </a:pathLst>
          </a:custGeom>
        </p:spPr>
      </p:pic>
      <p:sp>
        <p:nvSpPr>
          <p:cNvPr id="2" name="Title 1">
            <a:extLst>
              <a:ext uri="{FF2B5EF4-FFF2-40B4-BE49-F238E27FC236}">
                <a16:creationId xmlns:a16="http://schemas.microsoft.com/office/drawing/2014/main" id="{04FDE012-E37D-4576-85E4-1ED78CAD0C9D}"/>
              </a:ext>
            </a:extLst>
          </p:cNvPr>
          <p:cNvSpPr>
            <a:spLocks noGrp="1"/>
          </p:cNvSpPr>
          <p:nvPr>
            <p:ph type="title"/>
          </p:nvPr>
        </p:nvSpPr>
        <p:spPr>
          <a:xfrm>
            <a:off x="753925" y="2076450"/>
            <a:ext cx="10684151" cy="1345134"/>
          </a:xfrm>
        </p:spPr>
        <p:txBody>
          <a:bodyPr vert="horz" lIns="91440" tIns="45720" rIns="91440" bIns="45720" rtlCol="0" anchor="ctr">
            <a:normAutofit/>
          </a:bodyPr>
          <a:lstStyle/>
          <a:p>
            <a:pPr algn="ctr"/>
            <a:r>
              <a:rPr lang="en-US" sz="4300" kern="1200">
                <a:solidFill>
                  <a:srgbClr val="FFFFFF"/>
                </a:solidFill>
                <a:latin typeface="+mj-lt"/>
                <a:ea typeface="+mj-ea"/>
                <a:cs typeface="+mj-cs"/>
              </a:rPr>
              <a:t>How to implement OADF in your home programme</a:t>
            </a:r>
          </a:p>
        </p:txBody>
      </p:sp>
      <p:sp>
        <p:nvSpPr>
          <p:cNvPr id="3" name="Content Placeholder 2">
            <a:extLst>
              <a:ext uri="{FF2B5EF4-FFF2-40B4-BE49-F238E27FC236}">
                <a16:creationId xmlns:a16="http://schemas.microsoft.com/office/drawing/2014/main" id="{91F41C10-5C49-4F1A-8130-54E9E6265AB1}"/>
              </a:ext>
            </a:extLst>
          </p:cNvPr>
          <p:cNvSpPr>
            <a:spLocks noGrp="1"/>
          </p:cNvSpPr>
          <p:nvPr>
            <p:ph idx="1"/>
          </p:nvPr>
        </p:nvSpPr>
        <p:spPr>
          <a:xfrm>
            <a:off x="1171575" y="4473360"/>
            <a:ext cx="9469211" cy="865639"/>
          </a:xfrm>
        </p:spPr>
        <p:txBody>
          <a:bodyPr vert="horz" lIns="91440" tIns="45720" rIns="91440" bIns="45720" rtlCol="0" anchor="ctr">
            <a:normAutofit/>
          </a:bodyPr>
          <a:lstStyle/>
          <a:p>
            <a:pPr marL="0" indent="0" algn="ctr">
              <a:buNone/>
            </a:pPr>
            <a:r>
              <a:rPr lang="en-US" kern="1200" dirty="0">
                <a:solidFill>
                  <a:srgbClr val="000000"/>
                </a:solidFill>
                <a:latin typeface="+mn-lt"/>
                <a:ea typeface="+mn-ea"/>
                <a:cs typeface="+mn-cs"/>
              </a:rPr>
              <a:t>Wycombe Swimming club example – Kevin Brooks</a:t>
            </a:r>
          </a:p>
        </p:txBody>
      </p:sp>
    </p:spTree>
    <p:extLst>
      <p:ext uri="{BB962C8B-B14F-4D97-AF65-F5344CB8AC3E}">
        <p14:creationId xmlns:p14="http://schemas.microsoft.com/office/powerpoint/2010/main" val="1069708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0A7C84-8C22-4779-9300-2D104AF7634F}"/>
              </a:ext>
            </a:extLst>
          </p:cNvPr>
          <p:cNvSpPr>
            <a:spLocks noGrp="1"/>
          </p:cNvSpPr>
          <p:nvPr>
            <p:ph type="title"/>
          </p:nvPr>
        </p:nvSpPr>
        <p:spPr>
          <a:xfrm>
            <a:off x="838200" y="963877"/>
            <a:ext cx="3494362" cy="4930246"/>
          </a:xfrm>
        </p:spPr>
        <p:txBody>
          <a:bodyPr>
            <a:normAutofit/>
          </a:bodyPr>
          <a:lstStyle/>
          <a:p>
            <a:pPr algn="r"/>
            <a:r>
              <a:rPr lang="en-GB" dirty="0">
                <a:solidFill>
                  <a:schemeClr val="accent1"/>
                </a:solidFill>
              </a:rPr>
              <a:t>How Durham County Council / </a:t>
            </a:r>
            <a:r>
              <a:rPr lang="en-GB" dirty="0" err="1">
                <a:solidFill>
                  <a:schemeClr val="accent1"/>
                </a:solidFill>
              </a:rPr>
              <a:t>Derwentside</a:t>
            </a:r>
            <a:r>
              <a:rPr lang="en-GB" dirty="0">
                <a:solidFill>
                  <a:schemeClr val="accent1"/>
                </a:solidFill>
              </a:rPr>
              <a:t> implement OADF</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8B53D6A-1858-406A-8408-1E6920B9A12E}"/>
              </a:ext>
            </a:extLst>
          </p:cNvPr>
          <p:cNvSpPr>
            <a:spLocks noGrp="1"/>
          </p:cNvSpPr>
          <p:nvPr>
            <p:ph idx="1"/>
          </p:nvPr>
        </p:nvSpPr>
        <p:spPr>
          <a:xfrm>
            <a:off x="4976031" y="963877"/>
            <a:ext cx="6377769" cy="4930246"/>
          </a:xfrm>
        </p:spPr>
        <p:txBody>
          <a:bodyPr anchor="ctr">
            <a:normAutofit fontScale="92500" lnSpcReduction="10000"/>
          </a:bodyPr>
          <a:lstStyle/>
          <a:p>
            <a:r>
              <a:rPr lang="en-GB" sz="2400" dirty="0"/>
              <a:t>Head coaches philosophy / aims – athlete centred programme (nurture the athlete), athlete journey (education, development), coach CPD (all understand the process)</a:t>
            </a:r>
          </a:p>
          <a:p>
            <a:r>
              <a:rPr lang="en-GB" sz="2400" dirty="0"/>
              <a:t>Athlete monitoring – daily wellness, reflections, training load monitoring, maturation monitoring (shaping training programmes accordingly). </a:t>
            </a:r>
          </a:p>
          <a:p>
            <a:r>
              <a:rPr lang="en-GB" sz="2400" dirty="0"/>
              <a:t>Communication – swimmers, parents, committee</a:t>
            </a:r>
          </a:p>
          <a:p>
            <a:r>
              <a:rPr lang="en-GB" sz="2400" dirty="0"/>
              <a:t>Support network – nutrition, psychology, physiology</a:t>
            </a:r>
          </a:p>
          <a:p>
            <a:r>
              <a:rPr lang="en-GB" sz="2400" dirty="0"/>
              <a:t>Sports science implementation – training schedules, S&amp;C, athlete support</a:t>
            </a:r>
          </a:p>
          <a:p>
            <a:r>
              <a:rPr lang="en-GB" sz="2400" dirty="0"/>
              <a:t>Working with partners, CDS, Universities, N&amp;D etc</a:t>
            </a:r>
          </a:p>
          <a:p>
            <a:r>
              <a:rPr lang="en-GB" sz="2400" dirty="0"/>
              <a:t>Athlete Centred, Coach Led, Culturally defined, Expert Informed, Science Supported, System Aligned </a:t>
            </a:r>
          </a:p>
          <a:p>
            <a:endParaRPr lang="en-GB" sz="2400" dirty="0"/>
          </a:p>
          <a:p>
            <a:endParaRPr lang="en-GB" sz="2400" dirty="0"/>
          </a:p>
        </p:txBody>
      </p:sp>
    </p:spTree>
    <p:extLst>
      <p:ext uri="{BB962C8B-B14F-4D97-AF65-F5344CB8AC3E}">
        <p14:creationId xmlns:p14="http://schemas.microsoft.com/office/powerpoint/2010/main" val="3632117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Description automatically generated">
            <a:extLst>
              <a:ext uri="{FF2B5EF4-FFF2-40B4-BE49-F238E27FC236}">
                <a16:creationId xmlns:a16="http://schemas.microsoft.com/office/drawing/2014/main" id="{F4E74032-9C05-422C-9436-E0471C0E90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000" y="498527"/>
            <a:ext cx="10080000" cy="5087305"/>
          </a:xfrm>
          <a:prstGeom prst="rect">
            <a:avLst/>
          </a:prstGeom>
        </p:spPr>
      </p:pic>
      <p:sp>
        <p:nvSpPr>
          <p:cNvPr id="6" name="TextBox 5">
            <a:extLst>
              <a:ext uri="{FF2B5EF4-FFF2-40B4-BE49-F238E27FC236}">
                <a16:creationId xmlns:a16="http://schemas.microsoft.com/office/drawing/2014/main" id="{E17F4D82-8C4F-423B-B5A3-4719E2008DB4}"/>
              </a:ext>
            </a:extLst>
          </p:cNvPr>
          <p:cNvSpPr txBox="1"/>
          <p:nvPr/>
        </p:nvSpPr>
        <p:spPr>
          <a:xfrm>
            <a:off x="1056000" y="5781675"/>
            <a:ext cx="10080000" cy="600164"/>
          </a:xfrm>
          <a:prstGeom prst="rect">
            <a:avLst/>
          </a:prstGeom>
          <a:noFill/>
        </p:spPr>
        <p:txBody>
          <a:bodyPr wrap="square" rtlCol="0">
            <a:spAutoFit/>
          </a:bodyPr>
          <a:lstStyle/>
          <a:p>
            <a:pPr algn="just"/>
            <a:r>
              <a:rPr lang="en-GB" sz="1100" dirty="0">
                <a:latin typeface="Segoe UI Light" panose="020B0502040204020203" pitchFamily="34" charset="0"/>
                <a:cs typeface="Segoe UI Light" panose="020B0502040204020203" pitchFamily="34" charset="0"/>
              </a:rPr>
              <a:t>Athlete training load diary including daily wellness, pool and gym based session. Session training load (AU) measured using equation </a:t>
            </a:r>
            <a:r>
              <a:rPr lang="en-GB" sz="1100" dirty="0" err="1">
                <a:latin typeface="Segoe UI Light" panose="020B0502040204020203" pitchFamily="34" charset="0"/>
                <a:cs typeface="Segoe UI Light" panose="020B0502040204020203" pitchFamily="34" charset="0"/>
              </a:rPr>
              <a:t>sRPE</a:t>
            </a:r>
            <a:r>
              <a:rPr lang="en-GB" sz="1100" dirty="0">
                <a:latin typeface="Segoe UI Light" panose="020B0502040204020203" pitchFamily="34" charset="0"/>
                <a:cs typeface="Segoe UI Light" panose="020B0502040204020203" pitchFamily="34" charset="0"/>
              </a:rPr>
              <a:t> x Duration. Sheets are shared between athlete and relevant coaches (Head Coach &amp; Sport Science) to receive live updates on athlete wellbeing, state and readiness to train and total training burden place upon the athlete.</a:t>
            </a:r>
          </a:p>
        </p:txBody>
      </p:sp>
    </p:spTree>
    <p:extLst>
      <p:ext uri="{BB962C8B-B14F-4D97-AF65-F5344CB8AC3E}">
        <p14:creationId xmlns:p14="http://schemas.microsoft.com/office/powerpoint/2010/main" val="2238129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Description automatically generated">
            <a:extLst>
              <a:ext uri="{FF2B5EF4-FFF2-40B4-BE49-F238E27FC236}">
                <a16:creationId xmlns:a16="http://schemas.microsoft.com/office/drawing/2014/main" id="{9A7EF3B4-E124-49BC-A544-3F35593E8E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000" y="1657661"/>
            <a:ext cx="10080000" cy="3212487"/>
          </a:xfrm>
          <a:prstGeom prst="rect">
            <a:avLst/>
          </a:prstGeom>
        </p:spPr>
      </p:pic>
      <p:sp>
        <p:nvSpPr>
          <p:cNvPr id="6" name="TextBox 5">
            <a:extLst>
              <a:ext uri="{FF2B5EF4-FFF2-40B4-BE49-F238E27FC236}">
                <a16:creationId xmlns:a16="http://schemas.microsoft.com/office/drawing/2014/main" id="{47638EB7-EBE2-47DC-A9F6-7C82660DE7C3}"/>
              </a:ext>
            </a:extLst>
          </p:cNvPr>
          <p:cNvSpPr txBox="1"/>
          <p:nvPr/>
        </p:nvSpPr>
        <p:spPr>
          <a:xfrm>
            <a:off x="1056000" y="962025"/>
            <a:ext cx="10080000" cy="430887"/>
          </a:xfrm>
          <a:prstGeom prst="rect">
            <a:avLst/>
          </a:prstGeom>
          <a:noFill/>
        </p:spPr>
        <p:txBody>
          <a:bodyPr wrap="square" rtlCol="0">
            <a:spAutoFit/>
          </a:bodyPr>
          <a:lstStyle/>
          <a:p>
            <a:pPr algn="just"/>
            <a:r>
              <a:rPr lang="en-GB" sz="1100" dirty="0">
                <a:latin typeface="Segoe UI Light" panose="020B0502040204020203" pitchFamily="34" charset="0"/>
                <a:cs typeface="Segoe UI Light" panose="020B0502040204020203" pitchFamily="34" charset="0"/>
              </a:rPr>
              <a:t>Athletes are encouraged, not forced, to undertake weekly reflective practice. This serves as a introductory framework to examine and learn about their own practice through critical reflective thought, making learning sticky and long-term.</a:t>
            </a:r>
          </a:p>
        </p:txBody>
      </p:sp>
      <p:sp>
        <p:nvSpPr>
          <p:cNvPr id="7" name="TextBox 6">
            <a:extLst>
              <a:ext uri="{FF2B5EF4-FFF2-40B4-BE49-F238E27FC236}">
                <a16:creationId xmlns:a16="http://schemas.microsoft.com/office/drawing/2014/main" id="{7FE493D3-010F-4044-BA1E-42DD73F3129A}"/>
              </a:ext>
            </a:extLst>
          </p:cNvPr>
          <p:cNvSpPr txBox="1"/>
          <p:nvPr/>
        </p:nvSpPr>
        <p:spPr>
          <a:xfrm>
            <a:off x="1056001" y="5134897"/>
            <a:ext cx="1625056" cy="1015663"/>
          </a:xfrm>
          <a:prstGeom prst="rect">
            <a:avLst/>
          </a:prstGeom>
          <a:noFill/>
        </p:spPr>
        <p:txBody>
          <a:bodyPr wrap="square" rtlCol="0">
            <a:spAutoFit/>
          </a:bodyPr>
          <a:lstStyle/>
          <a:p>
            <a:r>
              <a:rPr lang="en-GB" sz="1000" dirty="0">
                <a:latin typeface="Segoe UI Light" panose="020B0502040204020203" pitchFamily="34" charset="0"/>
                <a:cs typeface="Segoe UI Light" panose="020B0502040204020203" pitchFamily="34" charset="0"/>
              </a:rPr>
              <a:t>Asking the athletes to identify the causes of distress in their personal lives, and to find solutions.</a:t>
            </a:r>
          </a:p>
          <a:p>
            <a:endParaRPr lang="en-GB" sz="1000" dirty="0">
              <a:latin typeface="Segoe UI Light" panose="020B0502040204020203" pitchFamily="34" charset="0"/>
              <a:cs typeface="Segoe UI Light" panose="020B0502040204020203" pitchFamily="34" charset="0"/>
            </a:endParaRPr>
          </a:p>
          <a:p>
            <a:endParaRPr lang="en-GB" sz="1000" dirty="0">
              <a:latin typeface="Segoe UI Light" panose="020B0502040204020203" pitchFamily="34" charset="0"/>
              <a:cs typeface="Segoe UI Light" panose="020B0502040204020203" pitchFamily="34" charset="0"/>
            </a:endParaRPr>
          </a:p>
        </p:txBody>
      </p:sp>
      <p:sp>
        <p:nvSpPr>
          <p:cNvPr id="8" name="TextBox 7">
            <a:extLst>
              <a:ext uri="{FF2B5EF4-FFF2-40B4-BE49-F238E27FC236}">
                <a16:creationId xmlns:a16="http://schemas.microsoft.com/office/drawing/2014/main" id="{1E677281-567D-4895-AD36-021ECA3E27A0}"/>
              </a:ext>
            </a:extLst>
          </p:cNvPr>
          <p:cNvSpPr txBox="1"/>
          <p:nvPr/>
        </p:nvSpPr>
        <p:spPr>
          <a:xfrm>
            <a:off x="2681057" y="5134896"/>
            <a:ext cx="1625056" cy="861774"/>
          </a:xfrm>
          <a:prstGeom prst="rect">
            <a:avLst/>
          </a:prstGeom>
          <a:noFill/>
        </p:spPr>
        <p:txBody>
          <a:bodyPr wrap="square" rtlCol="0">
            <a:spAutoFit/>
          </a:bodyPr>
          <a:lstStyle/>
          <a:p>
            <a:r>
              <a:rPr lang="en-GB" sz="1000" dirty="0">
                <a:latin typeface="Segoe UI Light" panose="020B0502040204020203" pitchFamily="34" charset="0"/>
                <a:cs typeface="Segoe UI Light" panose="020B0502040204020203" pitchFamily="34" charset="0"/>
              </a:rPr>
              <a:t>Sleep is essential for recovery, reflection may help them to uncover issues with sleep routine. </a:t>
            </a:r>
          </a:p>
          <a:p>
            <a:endParaRPr lang="en-GB" sz="1000" dirty="0">
              <a:latin typeface="Segoe UI Light" panose="020B0502040204020203" pitchFamily="34" charset="0"/>
              <a:cs typeface="Segoe UI Light" panose="020B0502040204020203" pitchFamily="34" charset="0"/>
            </a:endParaRPr>
          </a:p>
        </p:txBody>
      </p:sp>
      <p:sp>
        <p:nvSpPr>
          <p:cNvPr id="9" name="TextBox 8">
            <a:extLst>
              <a:ext uri="{FF2B5EF4-FFF2-40B4-BE49-F238E27FC236}">
                <a16:creationId xmlns:a16="http://schemas.microsoft.com/office/drawing/2014/main" id="{DB3E5285-67DD-4005-9E6D-DAAF6D8AC58C}"/>
              </a:ext>
            </a:extLst>
          </p:cNvPr>
          <p:cNvSpPr txBox="1"/>
          <p:nvPr/>
        </p:nvSpPr>
        <p:spPr>
          <a:xfrm>
            <a:off x="4395927" y="5134896"/>
            <a:ext cx="1625056" cy="1015663"/>
          </a:xfrm>
          <a:prstGeom prst="rect">
            <a:avLst/>
          </a:prstGeom>
          <a:noFill/>
        </p:spPr>
        <p:txBody>
          <a:bodyPr wrap="square" rtlCol="0">
            <a:spAutoFit/>
          </a:bodyPr>
          <a:lstStyle/>
          <a:p>
            <a:r>
              <a:rPr lang="en-GB" sz="1000" dirty="0">
                <a:latin typeface="Segoe UI Light" panose="020B0502040204020203" pitchFamily="34" charset="0"/>
                <a:cs typeface="Segoe UI Light" panose="020B0502040204020203" pitchFamily="34" charset="0"/>
              </a:rPr>
              <a:t>Some athletes don’t know or realise they are fatigued. Critical self evaluation may change this.</a:t>
            </a:r>
          </a:p>
          <a:p>
            <a:endParaRPr lang="en-GB" sz="1000" dirty="0">
              <a:latin typeface="Segoe UI Light" panose="020B0502040204020203" pitchFamily="34" charset="0"/>
              <a:cs typeface="Segoe UI Light" panose="020B0502040204020203" pitchFamily="34" charset="0"/>
            </a:endParaRPr>
          </a:p>
        </p:txBody>
      </p:sp>
      <p:sp>
        <p:nvSpPr>
          <p:cNvPr id="10" name="TextBox 9">
            <a:extLst>
              <a:ext uri="{FF2B5EF4-FFF2-40B4-BE49-F238E27FC236}">
                <a16:creationId xmlns:a16="http://schemas.microsoft.com/office/drawing/2014/main" id="{F3A2C784-82AB-41A1-B185-59011F1507A4}"/>
              </a:ext>
            </a:extLst>
          </p:cNvPr>
          <p:cNvSpPr txBox="1"/>
          <p:nvPr/>
        </p:nvSpPr>
        <p:spPr>
          <a:xfrm>
            <a:off x="6096000" y="5134896"/>
            <a:ext cx="1625056" cy="1323439"/>
          </a:xfrm>
          <a:prstGeom prst="rect">
            <a:avLst/>
          </a:prstGeom>
          <a:noFill/>
        </p:spPr>
        <p:txBody>
          <a:bodyPr wrap="square" rtlCol="0">
            <a:spAutoFit/>
          </a:bodyPr>
          <a:lstStyle/>
          <a:p>
            <a:r>
              <a:rPr lang="en-GB" sz="1000" dirty="0">
                <a:latin typeface="Segoe UI Light" panose="020B0502040204020203" pitchFamily="34" charset="0"/>
                <a:cs typeface="Segoe UI Light" panose="020B0502040204020203" pitchFamily="34" charset="0"/>
              </a:rPr>
              <a:t>Decreases in mood can highlight central neural fatigue, while monitoring mental health is equally important as physical health for total athlete wellbeing. </a:t>
            </a:r>
          </a:p>
          <a:p>
            <a:endParaRPr lang="en-GB" sz="1000" dirty="0">
              <a:latin typeface="Segoe UI Light" panose="020B0502040204020203" pitchFamily="34" charset="0"/>
              <a:cs typeface="Segoe UI Light" panose="020B0502040204020203" pitchFamily="34" charset="0"/>
            </a:endParaRPr>
          </a:p>
        </p:txBody>
      </p:sp>
      <p:sp>
        <p:nvSpPr>
          <p:cNvPr id="11" name="TextBox 10">
            <a:extLst>
              <a:ext uri="{FF2B5EF4-FFF2-40B4-BE49-F238E27FC236}">
                <a16:creationId xmlns:a16="http://schemas.microsoft.com/office/drawing/2014/main" id="{B6BAA771-28BF-49B1-9046-99CE23F20ADC}"/>
              </a:ext>
            </a:extLst>
          </p:cNvPr>
          <p:cNvSpPr txBox="1"/>
          <p:nvPr/>
        </p:nvSpPr>
        <p:spPr>
          <a:xfrm>
            <a:off x="7810870" y="5134896"/>
            <a:ext cx="1625056" cy="1015663"/>
          </a:xfrm>
          <a:prstGeom prst="rect">
            <a:avLst/>
          </a:prstGeom>
          <a:noFill/>
        </p:spPr>
        <p:txBody>
          <a:bodyPr wrap="square" rtlCol="0">
            <a:spAutoFit/>
          </a:bodyPr>
          <a:lstStyle/>
          <a:p>
            <a:r>
              <a:rPr lang="en-GB" sz="1000" dirty="0">
                <a:latin typeface="Segoe UI Light" panose="020B0502040204020203" pitchFamily="34" charset="0"/>
                <a:cs typeface="Segoe UI Light" panose="020B0502040204020203" pitchFamily="34" charset="0"/>
              </a:rPr>
              <a:t>Everyone knows what a healthy diet is, getting the athlete to identify and make healthy choices is more difficult. </a:t>
            </a:r>
          </a:p>
          <a:p>
            <a:endParaRPr lang="en-GB" sz="1000" dirty="0">
              <a:latin typeface="Segoe UI Light" panose="020B0502040204020203" pitchFamily="34" charset="0"/>
              <a:cs typeface="Segoe UI Light" panose="020B0502040204020203" pitchFamily="34" charset="0"/>
            </a:endParaRPr>
          </a:p>
        </p:txBody>
      </p:sp>
      <p:sp>
        <p:nvSpPr>
          <p:cNvPr id="12" name="TextBox 11">
            <a:extLst>
              <a:ext uri="{FF2B5EF4-FFF2-40B4-BE49-F238E27FC236}">
                <a16:creationId xmlns:a16="http://schemas.microsoft.com/office/drawing/2014/main" id="{D0DB5D96-5857-4544-BEC1-4EE15AF97CB6}"/>
              </a:ext>
            </a:extLst>
          </p:cNvPr>
          <p:cNvSpPr txBox="1"/>
          <p:nvPr/>
        </p:nvSpPr>
        <p:spPr>
          <a:xfrm>
            <a:off x="9510943" y="5134896"/>
            <a:ext cx="1625056" cy="861774"/>
          </a:xfrm>
          <a:prstGeom prst="rect">
            <a:avLst/>
          </a:prstGeom>
          <a:noFill/>
        </p:spPr>
        <p:txBody>
          <a:bodyPr wrap="square" rtlCol="0">
            <a:spAutoFit/>
          </a:bodyPr>
          <a:lstStyle/>
          <a:p>
            <a:r>
              <a:rPr lang="en-GB" sz="1000" dirty="0">
                <a:latin typeface="Segoe UI Light" panose="020B0502040204020203" pitchFamily="34" charset="0"/>
                <a:cs typeface="Segoe UI Light" panose="020B0502040204020203" pitchFamily="34" charset="0"/>
              </a:rPr>
              <a:t>Critical thought to personal qualities that will enhance and maximise athletic potential. </a:t>
            </a:r>
          </a:p>
          <a:p>
            <a:endParaRPr lang="en-GB" sz="1000"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9870312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TotalTime>
  <Words>1156</Words>
  <Application>Microsoft Office PowerPoint</Application>
  <PresentationFormat>Widescreen</PresentationFormat>
  <Paragraphs>125</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Segoe UI Light</vt:lpstr>
      <vt:lpstr>Office Theme</vt:lpstr>
      <vt:lpstr>OADF</vt:lpstr>
      <vt:lpstr>PowerPoint Presentation</vt:lpstr>
      <vt:lpstr>Long Term Athlete Development</vt:lpstr>
      <vt:lpstr>A new way forward (OADF) </vt:lpstr>
      <vt:lpstr>OADF continued</vt:lpstr>
      <vt:lpstr>How to implement OADF in your home programme</vt:lpstr>
      <vt:lpstr>How Durham County Council / Derwentside implement OADF</vt:lpstr>
      <vt:lpstr>PowerPoint Presentation</vt:lpstr>
      <vt:lpstr>PowerPoint Presentation</vt:lpstr>
      <vt:lpstr>PowerPoint Presentation</vt:lpstr>
      <vt:lpstr>PowerPoint Presentation</vt:lpstr>
      <vt:lpstr>PowerPoint Presentation</vt:lpstr>
      <vt:lpstr>PowerPoint Presentation</vt:lpstr>
      <vt:lpstr>Final thoughts / 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OADF</dc:title>
  <dc:creator>Paul Woodley</dc:creator>
  <cp:lastModifiedBy>Paul Woodley</cp:lastModifiedBy>
  <cp:revision>4</cp:revision>
  <dcterms:created xsi:type="dcterms:W3CDTF">2020-05-05T10:50:49Z</dcterms:created>
  <dcterms:modified xsi:type="dcterms:W3CDTF">2020-05-05T14:06:05Z</dcterms:modified>
</cp:coreProperties>
</file>