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65" r:id="rId3"/>
    <p:sldId id="266" r:id="rId4"/>
    <p:sldId id="264" r:id="rId5"/>
    <p:sldId id="263" r:id="rId6"/>
    <p:sldId id="275" r:id="rId7"/>
    <p:sldId id="260" r:id="rId8"/>
    <p:sldId id="259" r:id="rId9"/>
    <p:sldId id="270" r:id="rId10"/>
    <p:sldId id="278" r:id="rId11"/>
    <p:sldId id="279" r:id="rId12"/>
    <p:sldId id="261" r:id="rId13"/>
    <p:sldId id="280" r:id="rId14"/>
    <p:sldId id="272" r:id="rId15"/>
    <p:sldId id="277" r:id="rId16"/>
    <p:sldId id="271" r:id="rId17"/>
    <p:sldId id="258" r:id="rId18"/>
    <p:sldId id="262" r:id="rId19"/>
    <p:sldId id="267" r:id="rId20"/>
    <p:sldId id="268" r:id="rId21"/>
    <p:sldId id="276" r:id="rId22"/>
    <p:sldId id="27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E9F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-108" y="-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8B3AEF-624C-4778-8324-9B8D6BBB5A50}" type="doc">
      <dgm:prSet loTypeId="urn:microsoft.com/office/officeart/2005/8/layout/pyramid1" loCatId="pyramid" qsTypeId="urn:microsoft.com/office/officeart/2005/8/quickstyle/simple1" qsCatId="simple" csTypeId="urn:microsoft.com/office/officeart/2005/8/colors/colorful1#1" csCatId="colorful" phldr="1"/>
      <dgm:spPr/>
    </dgm:pt>
    <dgm:pt modelId="{9A2C782E-B3DB-4713-8A77-9861F8BE0381}">
      <dgm:prSet phldrT="[Text]" custT="1"/>
      <dgm:spPr/>
      <dgm:t>
        <a:bodyPr/>
        <a:lstStyle/>
        <a:p>
          <a:r>
            <a:rPr lang="en-GB" sz="1800" dirty="0" smtClean="0"/>
            <a:t>National, 16-19: Training to Compete</a:t>
          </a:r>
          <a:endParaRPr lang="en-GB" sz="1800" dirty="0"/>
        </a:p>
      </dgm:t>
    </dgm:pt>
    <dgm:pt modelId="{3C5D5C84-EB91-4812-A582-679F64A227F7}" type="parTrans" cxnId="{AE8CCAF4-7429-4D66-A265-94CBC7914F5D}">
      <dgm:prSet/>
      <dgm:spPr/>
      <dgm:t>
        <a:bodyPr/>
        <a:lstStyle/>
        <a:p>
          <a:endParaRPr lang="en-GB"/>
        </a:p>
      </dgm:t>
    </dgm:pt>
    <dgm:pt modelId="{AF641CBD-6C6D-459C-8BB8-2DCE248AF3B1}" type="sibTrans" cxnId="{AE8CCAF4-7429-4D66-A265-94CBC7914F5D}">
      <dgm:prSet/>
      <dgm:spPr/>
      <dgm:t>
        <a:bodyPr/>
        <a:lstStyle/>
        <a:p>
          <a:endParaRPr lang="en-GB"/>
        </a:p>
      </dgm:t>
    </dgm:pt>
    <dgm:pt modelId="{33007DB6-E652-4585-A34E-20D77517157C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GB" sz="1800" dirty="0" smtClean="0"/>
            <a:t>Regional, 13-16: Training to Train</a:t>
          </a:r>
        </a:p>
        <a:p>
          <a:pPr>
            <a:spcAft>
              <a:spcPts val="0"/>
            </a:spcAft>
          </a:pPr>
          <a:r>
            <a:rPr lang="en-GB" sz="1800" dirty="0" smtClean="0"/>
            <a:t>Up to 8 x RPCs</a:t>
          </a:r>
          <a:endParaRPr lang="en-GB" sz="1800" dirty="0"/>
        </a:p>
      </dgm:t>
    </dgm:pt>
    <dgm:pt modelId="{F48A47C9-7E45-4B14-828E-6BD46142A943}" type="parTrans" cxnId="{00E61752-789E-4CA2-8CDD-55238A3090B7}">
      <dgm:prSet/>
      <dgm:spPr/>
      <dgm:t>
        <a:bodyPr/>
        <a:lstStyle/>
        <a:p>
          <a:endParaRPr lang="en-GB"/>
        </a:p>
      </dgm:t>
    </dgm:pt>
    <dgm:pt modelId="{1B54AA1E-FC53-46B3-8532-EB8521AA0AC6}" type="sibTrans" cxnId="{00E61752-789E-4CA2-8CDD-55238A3090B7}">
      <dgm:prSet/>
      <dgm:spPr/>
      <dgm:t>
        <a:bodyPr/>
        <a:lstStyle/>
        <a:p>
          <a:endParaRPr lang="en-GB"/>
        </a:p>
      </dgm:t>
    </dgm:pt>
    <dgm:pt modelId="{02F96F89-17AC-4BE1-961F-1C808CE26F96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GB" sz="1800" dirty="0" smtClean="0"/>
            <a:t>Local / regional, 11-13: </a:t>
          </a:r>
        </a:p>
        <a:p>
          <a:pPr>
            <a:spcAft>
              <a:spcPts val="0"/>
            </a:spcAft>
          </a:pPr>
          <a:r>
            <a:rPr lang="en-GB" sz="1800" dirty="0" smtClean="0"/>
            <a:t>Learning to Train</a:t>
          </a:r>
        </a:p>
        <a:p>
          <a:pPr>
            <a:spcAft>
              <a:spcPts val="0"/>
            </a:spcAft>
          </a:pPr>
          <a:r>
            <a:rPr lang="en-GB" sz="1800" dirty="0" smtClean="0"/>
            <a:t>20 x RTCs</a:t>
          </a:r>
          <a:endParaRPr lang="en-GB" sz="1800" dirty="0"/>
        </a:p>
      </dgm:t>
    </dgm:pt>
    <dgm:pt modelId="{4BBDF9AF-34ED-4E52-96E8-0E36F2E8D9FB}" type="parTrans" cxnId="{3FACFE22-FAC2-421E-93CF-80DAE8885B4E}">
      <dgm:prSet/>
      <dgm:spPr/>
      <dgm:t>
        <a:bodyPr/>
        <a:lstStyle/>
        <a:p>
          <a:endParaRPr lang="en-GB"/>
        </a:p>
      </dgm:t>
    </dgm:pt>
    <dgm:pt modelId="{1E607AB0-81B4-4A43-90F9-BE49AB0086A6}" type="sibTrans" cxnId="{3FACFE22-FAC2-421E-93CF-80DAE8885B4E}">
      <dgm:prSet/>
      <dgm:spPr/>
      <dgm:t>
        <a:bodyPr/>
        <a:lstStyle/>
        <a:p>
          <a:endParaRPr lang="en-GB"/>
        </a:p>
      </dgm:t>
    </dgm:pt>
    <dgm:pt modelId="{A24D4A2C-389E-445D-8C38-6F63D29569B6}" type="pres">
      <dgm:prSet presAssocID="{258B3AEF-624C-4778-8324-9B8D6BBB5A50}" presName="Name0" presStyleCnt="0">
        <dgm:presLayoutVars>
          <dgm:dir/>
          <dgm:animLvl val="lvl"/>
          <dgm:resizeHandles val="exact"/>
        </dgm:presLayoutVars>
      </dgm:prSet>
      <dgm:spPr/>
    </dgm:pt>
    <dgm:pt modelId="{E579B80D-3EB3-4A0C-BD16-550DC7F401EC}" type="pres">
      <dgm:prSet presAssocID="{9A2C782E-B3DB-4713-8A77-9861F8BE0381}" presName="Name8" presStyleCnt="0"/>
      <dgm:spPr/>
    </dgm:pt>
    <dgm:pt modelId="{1EC4C94A-DAB0-458C-AA28-FD20CD77CE43}" type="pres">
      <dgm:prSet presAssocID="{9A2C782E-B3DB-4713-8A77-9861F8BE0381}" presName="level" presStyleLbl="node1" presStyleIdx="0" presStyleCnt="3" custScaleX="9769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28C1C0C-3424-491F-8684-07B1529AF0F4}" type="pres">
      <dgm:prSet presAssocID="{9A2C782E-B3DB-4713-8A77-9861F8BE038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292386F-281A-404D-B64E-73D50AE60468}" type="pres">
      <dgm:prSet presAssocID="{33007DB6-E652-4585-A34E-20D77517157C}" presName="Name8" presStyleCnt="0"/>
      <dgm:spPr/>
    </dgm:pt>
    <dgm:pt modelId="{01836636-8500-4D3E-A7AF-1810CFD1EF3C}" type="pres">
      <dgm:prSet presAssocID="{33007DB6-E652-4585-A34E-20D77517157C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D584BAF-4159-4AF2-8156-5C694FE4F9A6}" type="pres">
      <dgm:prSet presAssocID="{33007DB6-E652-4585-A34E-20D77517157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E70E64A-4FE2-46F4-B4EC-C25C5FDF4086}" type="pres">
      <dgm:prSet presAssocID="{02F96F89-17AC-4BE1-961F-1C808CE26F96}" presName="Name8" presStyleCnt="0"/>
      <dgm:spPr/>
    </dgm:pt>
    <dgm:pt modelId="{3478AF2F-7E09-4A19-A00C-6A3989E93139}" type="pres">
      <dgm:prSet presAssocID="{02F96F89-17AC-4BE1-961F-1C808CE26F96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C0B15F9-F1C1-4BBC-80C5-A59D90899CB4}" type="pres">
      <dgm:prSet presAssocID="{02F96F89-17AC-4BE1-961F-1C808CE26F9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AE8CCAF4-7429-4D66-A265-94CBC7914F5D}" srcId="{258B3AEF-624C-4778-8324-9B8D6BBB5A50}" destId="{9A2C782E-B3DB-4713-8A77-9861F8BE0381}" srcOrd="0" destOrd="0" parTransId="{3C5D5C84-EB91-4812-A582-679F64A227F7}" sibTransId="{AF641CBD-6C6D-459C-8BB8-2DCE248AF3B1}"/>
    <dgm:cxn modelId="{C9634F62-A244-4A30-A7D6-655CF789E6DC}" type="presOf" srcId="{9A2C782E-B3DB-4713-8A77-9861F8BE0381}" destId="{1EC4C94A-DAB0-458C-AA28-FD20CD77CE43}" srcOrd="0" destOrd="0" presId="urn:microsoft.com/office/officeart/2005/8/layout/pyramid1"/>
    <dgm:cxn modelId="{8C755462-AD13-405E-BBD1-1C43BF1B751C}" type="presOf" srcId="{02F96F89-17AC-4BE1-961F-1C808CE26F96}" destId="{3478AF2F-7E09-4A19-A00C-6A3989E93139}" srcOrd="0" destOrd="0" presId="urn:microsoft.com/office/officeart/2005/8/layout/pyramid1"/>
    <dgm:cxn modelId="{AC631D72-9963-4658-AFA9-4A6E201ED97F}" type="presOf" srcId="{9A2C782E-B3DB-4713-8A77-9861F8BE0381}" destId="{528C1C0C-3424-491F-8684-07B1529AF0F4}" srcOrd="1" destOrd="0" presId="urn:microsoft.com/office/officeart/2005/8/layout/pyramid1"/>
    <dgm:cxn modelId="{00E61752-789E-4CA2-8CDD-55238A3090B7}" srcId="{258B3AEF-624C-4778-8324-9B8D6BBB5A50}" destId="{33007DB6-E652-4585-A34E-20D77517157C}" srcOrd="1" destOrd="0" parTransId="{F48A47C9-7E45-4B14-828E-6BD46142A943}" sibTransId="{1B54AA1E-FC53-46B3-8532-EB8521AA0AC6}"/>
    <dgm:cxn modelId="{C5F449C4-87EA-4309-A7C9-A5550B1004D0}" type="presOf" srcId="{33007DB6-E652-4585-A34E-20D77517157C}" destId="{4D584BAF-4159-4AF2-8156-5C694FE4F9A6}" srcOrd="1" destOrd="0" presId="urn:microsoft.com/office/officeart/2005/8/layout/pyramid1"/>
    <dgm:cxn modelId="{2C2A4008-442E-4386-98B4-B6D3643BF61A}" type="presOf" srcId="{02F96F89-17AC-4BE1-961F-1C808CE26F96}" destId="{1C0B15F9-F1C1-4BBC-80C5-A59D90899CB4}" srcOrd="1" destOrd="0" presId="urn:microsoft.com/office/officeart/2005/8/layout/pyramid1"/>
    <dgm:cxn modelId="{CCFFAB79-363C-4E0B-B506-8FDB20077F7D}" type="presOf" srcId="{258B3AEF-624C-4778-8324-9B8D6BBB5A50}" destId="{A24D4A2C-389E-445D-8C38-6F63D29569B6}" srcOrd="0" destOrd="0" presId="urn:microsoft.com/office/officeart/2005/8/layout/pyramid1"/>
    <dgm:cxn modelId="{3FACFE22-FAC2-421E-93CF-80DAE8885B4E}" srcId="{258B3AEF-624C-4778-8324-9B8D6BBB5A50}" destId="{02F96F89-17AC-4BE1-961F-1C808CE26F96}" srcOrd="2" destOrd="0" parTransId="{4BBDF9AF-34ED-4E52-96E8-0E36F2E8D9FB}" sibTransId="{1E607AB0-81B4-4A43-90F9-BE49AB0086A6}"/>
    <dgm:cxn modelId="{3BCE0FE8-6060-4A01-B420-E910A77EBE36}" type="presOf" srcId="{33007DB6-E652-4585-A34E-20D77517157C}" destId="{01836636-8500-4D3E-A7AF-1810CFD1EF3C}" srcOrd="0" destOrd="0" presId="urn:microsoft.com/office/officeart/2005/8/layout/pyramid1"/>
    <dgm:cxn modelId="{17F97F93-3A9E-49AB-BC4E-439ED34562FE}" type="presParOf" srcId="{A24D4A2C-389E-445D-8C38-6F63D29569B6}" destId="{E579B80D-3EB3-4A0C-BD16-550DC7F401EC}" srcOrd="0" destOrd="0" presId="urn:microsoft.com/office/officeart/2005/8/layout/pyramid1"/>
    <dgm:cxn modelId="{4FB84A18-ABC6-4009-8BAF-767EB4BD246B}" type="presParOf" srcId="{E579B80D-3EB3-4A0C-BD16-550DC7F401EC}" destId="{1EC4C94A-DAB0-458C-AA28-FD20CD77CE43}" srcOrd="0" destOrd="0" presId="urn:microsoft.com/office/officeart/2005/8/layout/pyramid1"/>
    <dgm:cxn modelId="{7FF47E64-4F0D-4614-8C6D-FF74AD901266}" type="presParOf" srcId="{E579B80D-3EB3-4A0C-BD16-550DC7F401EC}" destId="{528C1C0C-3424-491F-8684-07B1529AF0F4}" srcOrd="1" destOrd="0" presId="urn:microsoft.com/office/officeart/2005/8/layout/pyramid1"/>
    <dgm:cxn modelId="{9C01E4E0-46A2-4F45-A26D-DE5AEB9D2546}" type="presParOf" srcId="{A24D4A2C-389E-445D-8C38-6F63D29569B6}" destId="{1292386F-281A-404D-B64E-73D50AE60468}" srcOrd="1" destOrd="0" presId="urn:microsoft.com/office/officeart/2005/8/layout/pyramid1"/>
    <dgm:cxn modelId="{ADC61F7F-C7D8-441A-81D6-7C5EECC7F7D4}" type="presParOf" srcId="{1292386F-281A-404D-B64E-73D50AE60468}" destId="{01836636-8500-4D3E-A7AF-1810CFD1EF3C}" srcOrd="0" destOrd="0" presId="urn:microsoft.com/office/officeart/2005/8/layout/pyramid1"/>
    <dgm:cxn modelId="{55E4915D-9947-4194-A322-0F125706E84F}" type="presParOf" srcId="{1292386F-281A-404D-B64E-73D50AE60468}" destId="{4D584BAF-4159-4AF2-8156-5C694FE4F9A6}" srcOrd="1" destOrd="0" presId="urn:microsoft.com/office/officeart/2005/8/layout/pyramid1"/>
    <dgm:cxn modelId="{3A27E65C-8AD8-4952-9215-412FDDCB40F8}" type="presParOf" srcId="{A24D4A2C-389E-445D-8C38-6F63D29569B6}" destId="{9E70E64A-4FE2-46F4-B4EC-C25C5FDF4086}" srcOrd="2" destOrd="0" presId="urn:microsoft.com/office/officeart/2005/8/layout/pyramid1"/>
    <dgm:cxn modelId="{A32A6F91-5AB3-4118-B994-EE550925807B}" type="presParOf" srcId="{9E70E64A-4FE2-46F4-B4EC-C25C5FDF4086}" destId="{3478AF2F-7E09-4A19-A00C-6A3989E93139}" srcOrd="0" destOrd="0" presId="urn:microsoft.com/office/officeart/2005/8/layout/pyramid1"/>
    <dgm:cxn modelId="{DB9BC84D-FA95-4B57-870F-26FDF277776B}" type="presParOf" srcId="{9E70E64A-4FE2-46F4-B4EC-C25C5FDF4086}" destId="{1C0B15F9-F1C1-4BBC-80C5-A59D90899CB4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CF4B92-FAA5-4460-BA13-F9CDAC262B8D}" type="doc">
      <dgm:prSet loTypeId="urn:microsoft.com/office/officeart/2005/8/layout/bProcess3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7E1A749-E5E0-4C6A-9D6A-47DC460073A2}">
      <dgm:prSet phldrT="[Text]"/>
      <dgm:spPr>
        <a:solidFill>
          <a:srgbClr val="92D050"/>
        </a:solidFill>
      </dgm:spPr>
      <dgm:t>
        <a:bodyPr/>
        <a:lstStyle/>
        <a:p>
          <a:r>
            <a:rPr lang="en-GB" dirty="0" smtClean="0"/>
            <a:t>Athletes’ needs</a:t>
          </a:r>
          <a:endParaRPr lang="en-GB" dirty="0"/>
        </a:p>
      </dgm:t>
    </dgm:pt>
    <dgm:pt modelId="{6B05861E-8FFC-45F0-ABF1-98F7B05F093A}" type="parTrans" cxnId="{62EDD5DC-353B-43E3-8C42-856A56D40D01}">
      <dgm:prSet/>
      <dgm:spPr/>
      <dgm:t>
        <a:bodyPr/>
        <a:lstStyle/>
        <a:p>
          <a:endParaRPr lang="en-GB"/>
        </a:p>
      </dgm:t>
    </dgm:pt>
    <dgm:pt modelId="{F686F942-43C2-40F6-B41E-88EEB15C51A5}" type="sibTrans" cxnId="{62EDD5DC-353B-43E3-8C42-856A56D40D01}">
      <dgm:prSet/>
      <dgm:spPr>
        <a:ln>
          <a:solidFill>
            <a:schemeClr val="accent1">
              <a:lumMod val="25000"/>
            </a:schemeClr>
          </a:solidFill>
        </a:ln>
      </dgm:spPr>
      <dgm:t>
        <a:bodyPr/>
        <a:lstStyle/>
        <a:p>
          <a:endParaRPr lang="en-GB"/>
        </a:p>
      </dgm:t>
    </dgm:pt>
    <dgm:pt modelId="{6DE620EE-4FE8-4E21-B3BF-EC0380C33D0D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GB" dirty="0" smtClean="0"/>
            <a:t>The format</a:t>
          </a:r>
          <a:endParaRPr lang="en-GB" dirty="0"/>
        </a:p>
      </dgm:t>
    </dgm:pt>
    <dgm:pt modelId="{EEE765E8-518D-451B-9876-ABE3848F981D}" type="parTrans" cxnId="{42A6D3DC-C0C4-40D8-B57B-11D766544BA5}">
      <dgm:prSet/>
      <dgm:spPr/>
      <dgm:t>
        <a:bodyPr/>
        <a:lstStyle/>
        <a:p>
          <a:endParaRPr lang="en-GB"/>
        </a:p>
      </dgm:t>
    </dgm:pt>
    <dgm:pt modelId="{D45A9296-6751-4B9C-B83F-8A8DC4AB029F}" type="sibTrans" cxnId="{42A6D3DC-C0C4-40D8-B57B-11D766544BA5}">
      <dgm:prSet/>
      <dgm:spPr>
        <a:solidFill>
          <a:srgbClr val="7030A0"/>
        </a:solidFill>
        <a:ln>
          <a:solidFill>
            <a:schemeClr val="accent1">
              <a:lumMod val="25000"/>
            </a:schemeClr>
          </a:solidFill>
        </a:ln>
      </dgm:spPr>
      <dgm:t>
        <a:bodyPr/>
        <a:lstStyle/>
        <a:p>
          <a:endParaRPr lang="en-GB"/>
        </a:p>
      </dgm:t>
    </dgm:pt>
    <dgm:pt modelId="{34FFB43A-C7D0-427F-8E5F-EB2A0F53DCCA}">
      <dgm:prSet phldrT="[Text]"/>
      <dgm:spPr>
        <a:solidFill>
          <a:srgbClr val="FF6600"/>
        </a:solidFill>
      </dgm:spPr>
      <dgm:t>
        <a:bodyPr/>
        <a:lstStyle/>
        <a:p>
          <a:r>
            <a:rPr lang="en-GB" dirty="0" smtClean="0"/>
            <a:t>Coaches’ needs</a:t>
          </a:r>
          <a:endParaRPr lang="en-GB" dirty="0"/>
        </a:p>
      </dgm:t>
    </dgm:pt>
    <dgm:pt modelId="{2AF9DE3A-1800-42FD-B430-71ADFAB00F08}" type="parTrans" cxnId="{764849DE-39E4-4003-AD53-7C4CF379A5AE}">
      <dgm:prSet/>
      <dgm:spPr/>
      <dgm:t>
        <a:bodyPr/>
        <a:lstStyle/>
        <a:p>
          <a:endParaRPr lang="en-GB"/>
        </a:p>
      </dgm:t>
    </dgm:pt>
    <dgm:pt modelId="{514A2F8D-ECEA-4B10-A492-14B08EF04A6A}" type="sibTrans" cxnId="{764849DE-39E4-4003-AD53-7C4CF379A5AE}">
      <dgm:prSet/>
      <dgm:spPr>
        <a:ln>
          <a:solidFill>
            <a:schemeClr val="accent1">
              <a:lumMod val="25000"/>
            </a:schemeClr>
          </a:solidFill>
        </a:ln>
      </dgm:spPr>
      <dgm:t>
        <a:bodyPr/>
        <a:lstStyle/>
        <a:p>
          <a:endParaRPr lang="en-GB"/>
        </a:p>
      </dgm:t>
    </dgm:pt>
    <dgm:pt modelId="{EDAC3A52-7217-445E-A6FD-435EA0FD4EB4}">
      <dgm:prSet phldrT="[Text]"/>
      <dgm:spPr>
        <a:solidFill>
          <a:srgbClr val="7030A0"/>
        </a:solidFill>
      </dgm:spPr>
      <dgm:t>
        <a:bodyPr/>
        <a:lstStyle/>
        <a:p>
          <a:r>
            <a:rPr lang="en-GB" dirty="0" smtClean="0"/>
            <a:t>Competition</a:t>
          </a:r>
          <a:endParaRPr lang="en-GB" dirty="0"/>
        </a:p>
      </dgm:t>
    </dgm:pt>
    <dgm:pt modelId="{EAA031BF-BB70-47CA-8B00-A172F9491164}" type="parTrans" cxnId="{FDD80A2C-1C0F-4BC7-9075-07D55386DF6F}">
      <dgm:prSet/>
      <dgm:spPr/>
      <dgm:t>
        <a:bodyPr/>
        <a:lstStyle/>
        <a:p>
          <a:endParaRPr lang="en-GB"/>
        </a:p>
      </dgm:t>
    </dgm:pt>
    <dgm:pt modelId="{67DB3C12-54E3-4F17-A954-944FE9C869C5}" type="sibTrans" cxnId="{FDD80A2C-1C0F-4BC7-9075-07D55386DF6F}">
      <dgm:prSet/>
      <dgm:spPr/>
      <dgm:t>
        <a:bodyPr/>
        <a:lstStyle/>
        <a:p>
          <a:endParaRPr lang="en-GB"/>
        </a:p>
      </dgm:t>
    </dgm:pt>
    <dgm:pt modelId="{3502AD24-D852-439E-A0FB-A3BFAC4EDBA2}" type="pres">
      <dgm:prSet presAssocID="{26CF4B92-FAA5-4460-BA13-F9CDAC262B8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06B935F-177A-444E-B1C3-F755674F286E}" type="pres">
      <dgm:prSet presAssocID="{B7E1A749-E5E0-4C6A-9D6A-47DC460073A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6B58CAA-3912-4EAB-8EF4-63F274C3AB6C}" type="pres">
      <dgm:prSet presAssocID="{F686F942-43C2-40F6-B41E-88EEB15C51A5}" presName="sibTrans" presStyleLbl="sibTrans1D1" presStyleIdx="0" presStyleCnt="3"/>
      <dgm:spPr/>
      <dgm:t>
        <a:bodyPr/>
        <a:lstStyle/>
        <a:p>
          <a:endParaRPr lang="en-GB"/>
        </a:p>
      </dgm:t>
    </dgm:pt>
    <dgm:pt modelId="{E25E4127-41B4-41A2-8D51-311079350C84}" type="pres">
      <dgm:prSet presAssocID="{F686F942-43C2-40F6-B41E-88EEB15C51A5}" presName="connectorText" presStyleLbl="sibTrans1D1" presStyleIdx="0" presStyleCnt="3"/>
      <dgm:spPr/>
      <dgm:t>
        <a:bodyPr/>
        <a:lstStyle/>
        <a:p>
          <a:endParaRPr lang="en-GB"/>
        </a:p>
      </dgm:t>
    </dgm:pt>
    <dgm:pt modelId="{C8457BEB-EEA1-4EDD-A5B6-5241F24052C6}" type="pres">
      <dgm:prSet presAssocID="{6DE620EE-4FE8-4E21-B3BF-EC0380C33D0D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38C80C1-32EB-493A-AC5A-E716321AD507}" type="pres">
      <dgm:prSet presAssocID="{D45A9296-6751-4B9C-B83F-8A8DC4AB029F}" presName="sibTrans" presStyleLbl="sibTrans1D1" presStyleIdx="1" presStyleCnt="3"/>
      <dgm:spPr/>
      <dgm:t>
        <a:bodyPr/>
        <a:lstStyle/>
        <a:p>
          <a:endParaRPr lang="en-GB"/>
        </a:p>
      </dgm:t>
    </dgm:pt>
    <dgm:pt modelId="{7E49B407-A547-4B76-80A3-F821678DCDDC}" type="pres">
      <dgm:prSet presAssocID="{D45A9296-6751-4B9C-B83F-8A8DC4AB029F}" presName="connectorText" presStyleLbl="sibTrans1D1" presStyleIdx="1" presStyleCnt="3"/>
      <dgm:spPr/>
      <dgm:t>
        <a:bodyPr/>
        <a:lstStyle/>
        <a:p>
          <a:endParaRPr lang="en-GB"/>
        </a:p>
      </dgm:t>
    </dgm:pt>
    <dgm:pt modelId="{883A9813-E3A2-4900-9850-5210D4A2A944}" type="pres">
      <dgm:prSet presAssocID="{34FFB43A-C7D0-427F-8E5F-EB2A0F53DCC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BACC3D3-8DD0-470F-AE51-3C393FB49E83}" type="pres">
      <dgm:prSet presAssocID="{514A2F8D-ECEA-4B10-A492-14B08EF04A6A}" presName="sibTrans" presStyleLbl="sibTrans1D1" presStyleIdx="2" presStyleCnt="3"/>
      <dgm:spPr/>
      <dgm:t>
        <a:bodyPr/>
        <a:lstStyle/>
        <a:p>
          <a:endParaRPr lang="en-GB"/>
        </a:p>
      </dgm:t>
    </dgm:pt>
    <dgm:pt modelId="{AD1C2168-790D-448C-81E2-52D11EC70A9E}" type="pres">
      <dgm:prSet presAssocID="{514A2F8D-ECEA-4B10-A492-14B08EF04A6A}" presName="connectorText" presStyleLbl="sibTrans1D1" presStyleIdx="2" presStyleCnt="3"/>
      <dgm:spPr/>
      <dgm:t>
        <a:bodyPr/>
        <a:lstStyle/>
        <a:p>
          <a:endParaRPr lang="en-GB"/>
        </a:p>
      </dgm:t>
    </dgm:pt>
    <dgm:pt modelId="{75A4B098-E610-4F0D-A392-4ABD305542C8}" type="pres">
      <dgm:prSet presAssocID="{EDAC3A52-7217-445E-A6FD-435EA0FD4EB4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AD99DC09-AD55-4977-B70D-69140D5835A0}" type="presOf" srcId="{F686F942-43C2-40F6-B41E-88EEB15C51A5}" destId="{F6B58CAA-3912-4EAB-8EF4-63F274C3AB6C}" srcOrd="0" destOrd="0" presId="urn:microsoft.com/office/officeart/2005/8/layout/bProcess3"/>
    <dgm:cxn modelId="{62EDD5DC-353B-43E3-8C42-856A56D40D01}" srcId="{26CF4B92-FAA5-4460-BA13-F9CDAC262B8D}" destId="{B7E1A749-E5E0-4C6A-9D6A-47DC460073A2}" srcOrd="0" destOrd="0" parTransId="{6B05861E-8FFC-45F0-ABF1-98F7B05F093A}" sibTransId="{F686F942-43C2-40F6-B41E-88EEB15C51A5}"/>
    <dgm:cxn modelId="{5897625D-2949-48EE-9C06-9167B0A80DC5}" type="presOf" srcId="{26CF4B92-FAA5-4460-BA13-F9CDAC262B8D}" destId="{3502AD24-D852-439E-A0FB-A3BFAC4EDBA2}" srcOrd="0" destOrd="0" presId="urn:microsoft.com/office/officeart/2005/8/layout/bProcess3"/>
    <dgm:cxn modelId="{6E45C57C-1516-405F-AF45-9FA0EA36AD18}" type="presOf" srcId="{D45A9296-6751-4B9C-B83F-8A8DC4AB029F}" destId="{7E49B407-A547-4B76-80A3-F821678DCDDC}" srcOrd="1" destOrd="0" presId="urn:microsoft.com/office/officeart/2005/8/layout/bProcess3"/>
    <dgm:cxn modelId="{45ABBEDB-4D69-41EF-8359-AA52428C3271}" type="presOf" srcId="{EDAC3A52-7217-445E-A6FD-435EA0FD4EB4}" destId="{75A4B098-E610-4F0D-A392-4ABD305542C8}" srcOrd="0" destOrd="0" presId="urn:microsoft.com/office/officeart/2005/8/layout/bProcess3"/>
    <dgm:cxn modelId="{4245F416-E5CF-4F98-BC0D-A3967C24D358}" type="presOf" srcId="{F686F942-43C2-40F6-B41E-88EEB15C51A5}" destId="{E25E4127-41B4-41A2-8D51-311079350C84}" srcOrd="1" destOrd="0" presId="urn:microsoft.com/office/officeart/2005/8/layout/bProcess3"/>
    <dgm:cxn modelId="{403070F9-99BF-40F5-BF4B-6EA6F972F78F}" type="presOf" srcId="{514A2F8D-ECEA-4B10-A492-14B08EF04A6A}" destId="{4BACC3D3-8DD0-470F-AE51-3C393FB49E83}" srcOrd="0" destOrd="0" presId="urn:microsoft.com/office/officeart/2005/8/layout/bProcess3"/>
    <dgm:cxn modelId="{A57DF35E-18C7-4C4D-99ED-DD4AE5C0DEED}" type="presOf" srcId="{34FFB43A-C7D0-427F-8E5F-EB2A0F53DCCA}" destId="{883A9813-E3A2-4900-9850-5210D4A2A944}" srcOrd="0" destOrd="0" presId="urn:microsoft.com/office/officeart/2005/8/layout/bProcess3"/>
    <dgm:cxn modelId="{6E17B091-3C17-4676-9E8F-7C53CF971759}" type="presOf" srcId="{6DE620EE-4FE8-4E21-B3BF-EC0380C33D0D}" destId="{C8457BEB-EEA1-4EDD-A5B6-5241F24052C6}" srcOrd="0" destOrd="0" presId="urn:microsoft.com/office/officeart/2005/8/layout/bProcess3"/>
    <dgm:cxn modelId="{FD01483D-474F-449A-AA6E-88F00C81BFA8}" type="presOf" srcId="{D45A9296-6751-4B9C-B83F-8A8DC4AB029F}" destId="{638C80C1-32EB-493A-AC5A-E716321AD507}" srcOrd="0" destOrd="0" presId="urn:microsoft.com/office/officeart/2005/8/layout/bProcess3"/>
    <dgm:cxn modelId="{42A6D3DC-C0C4-40D8-B57B-11D766544BA5}" srcId="{26CF4B92-FAA5-4460-BA13-F9CDAC262B8D}" destId="{6DE620EE-4FE8-4E21-B3BF-EC0380C33D0D}" srcOrd="1" destOrd="0" parTransId="{EEE765E8-518D-451B-9876-ABE3848F981D}" sibTransId="{D45A9296-6751-4B9C-B83F-8A8DC4AB029F}"/>
    <dgm:cxn modelId="{ACF1B231-E919-45AE-90F4-81FBBE29F4C6}" type="presOf" srcId="{514A2F8D-ECEA-4B10-A492-14B08EF04A6A}" destId="{AD1C2168-790D-448C-81E2-52D11EC70A9E}" srcOrd="1" destOrd="0" presId="urn:microsoft.com/office/officeart/2005/8/layout/bProcess3"/>
    <dgm:cxn modelId="{627FE8C7-BAB7-40B9-BAD9-5912327CFB46}" type="presOf" srcId="{B7E1A749-E5E0-4C6A-9D6A-47DC460073A2}" destId="{706B935F-177A-444E-B1C3-F755674F286E}" srcOrd="0" destOrd="0" presId="urn:microsoft.com/office/officeart/2005/8/layout/bProcess3"/>
    <dgm:cxn modelId="{FDD80A2C-1C0F-4BC7-9075-07D55386DF6F}" srcId="{26CF4B92-FAA5-4460-BA13-F9CDAC262B8D}" destId="{EDAC3A52-7217-445E-A6FD-435EA0FD4EB4}" srcOrd="3" destOrd="0" parTransId="{EAA031BF-BB70-47CA-8B00-A172F9491164}" sibTransId="{67DB3C12-54E3-4F17-A954-944FE9C869C5}"/>
    <dgm:cxn modelId="{764849DE-39E4-4003-AD53-7C4CF379A5AE}" srcId="{26CF4B92-FAA5-4460-BA13-F9CDAC262B8D}" destId="{34FFB43A-C7D0-427F-8E5F-EB2A0F53DCCA}" srcOrd="2" destOrd="0" parTransId="{2AF9DE3A-1800-42FD-B430-71ADFAB00F08}" sibTransId="{514A2F8D-ECEA-4B10-A492-14B08EF04A6A}"/>
    <dgm:cxn modelId="{5CF0DF35-A172-4CE4-B6E4-5F39B50CC04C}" type="presParOf" srcId="{3502AD24-D852-439E-A0FB-A3BFAC4EDBA2}" destId="{706B935F-177A-444E-B1C3-F755674F286E}" srcOrd="0" destOrd="0" presId="urn:microsoft.com/office/officeart/2005/8/layout/bProcess3"/>
    <dgm:cxn modelId="{E7D52ECA-AB8A-4203-A290-3645DF6C4ABE}" type="presParOf" srcId="{3502AD24-D852-439E-A0FB-A3BFAC4EDBA2}" destId="{F6B58CAA-3912-4EAB-8EF4-63F274C3AB6C}" srcOrd="1" destOrd="0" presId="urn:microsoft.com/office/officeart/2005/8/layout/bProcess3"/>
    <dgm:cxn modelId="{F1F956EC-04FB-4BFE-902C-2299F8893484}" type="presParOf" srcId="{F6B58CAA-3912-4EAB-8EF4-63F274C3AB6C}" destId="{E25E4127-41B4-41A2-8D51-311079350C84}" srcOrd="0" destOrd="0" presId="urn:microsoft.com/office/officeart/2005/8/layout/bProcess3"/>
    <dgm:cxn modelId="{EB26C167-9E1A-41F0-B9E0-AD1A7D6AE1A7}" type="presParOf" srcId="{3502AD24-D852-439E-A0FB-A3BFAC4EDBA2}" destId="{C8457BEB-EEA1-4EDD-A5B6-5241F24052C6}" srcOrd="2" destOrd="0" presId="urn:microsoft.com/office/officeart/2005/8/layout/bProcess3"/>
    <dgm:cxn modelId="{67B561F0-EE2B-41FF-A694-084F7CFF3CEE}" type="presParOf" srcId="{3502AD24-D852-439E-A0FB-A3BFAC4EDBA2}" destId="{638C80C1-32EB-493A-AC5A-E716321AD507}" srcOrd="3" destOrd="0" presId="urn:microsoft.com/office/officeart/2005/8/layout/bProcess3"/>
    <dgm:cxn modelId="{89FF7E79-15FB-4B5D-949D-D413B7EDB389}" type="presParOf" srcId="{638C80C1-32EB-493A-AC5A-E716321AD507}" destId="{7E49B407-A547-4B76-80A3-F821678DCDDC}" srcOrd="0" destOrd="0" presId="urn:microsoft.com/office/officeart/2005/8/layout/bProcess3"/>
    <dgm:cxn modelId="{5A2E3ECC-87E9-4592-A127-E09D2BACF282}" type="presParOf" srcId="{3502AD24-D852-439E-A0FB-A3BFAC4EDBA2}" destId="{883A9813-E3A2-4900-9850-5210D4A2A944}" srcOrd="4" destOrd="0" presId="urn:microsoft.com/office/officeart/2005/8/layout/bProcess3"/>
    <dgm:cxn modelId="{AA226A7E-F41D-4940-B91D-C6F2EFDEDD88}" type="presParOf" srcId="{3502AD24-D852-439E-A0FB-A3BFAC4EDBA2}" destId="{4BACC3D3-8DD0-470F-AE51-3C393FB49E83}" srcOrd="5" destOrd="0" presId="urn:microsoft.com/office/officeart/2005/8/layout/bProcess3"/>
    <dgm:cxn modelId="{C7F79A22-FA45-4EAE-9DB3-25C1466F2593}" type="presParOf" srcId="{4BACC3D3-8DD0-470F-AE51-3C393FB49E83}" destId="{AD1C2168-790D-448C-81E2-52D11EC70A9E}" srcOrd="0" destOrd="0" presId="urn:microsoft.com/office/officeart/2005/8/layout/bProcess3"/>
    <dgm:cxn modelId="{9244D640-5F3B-45B4-B90C-E0DA97901182}" type="presParOf" srcId="{3502AD24-D852-439E-A0FB-A3BFAC4EDBA2}" destId="{75A4B098-E610-4F0D-A392-4ABD305542C8}" srcOrd="6" destOrd="0" presId="urn:microsoft.com/office/officeart/2005/8/layout/bProcess3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DEB0C79-5222-4CBD-A2B3-7E3A1AE2DAC7}" type="doc">
      <dgm:prSet loTypeId="urn:microsoft.com/office/officeart/2005/8/layout/radial6" loCatId="cycle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en-GB"/>
        </a:p>
      </dgm:t>
    </dgm:pt>
    <dgm:pt modelId="{2971332B-127B-43F6-B395-2523AEC71B93}">
      <dgm:prSet phldrT="[Text]"/>
      <dgm:spPr/>
      <dgm:t>
        <a:bodyPr/>
        <a:lstStyle/>
        <a:p>
          <a:r>
            <a:rPr lang="en-GB" dirty="0" smtClean="0"/>
            <a:t>Up to 8 regional hubs</a:t>
          </a:r>
          <a:endParaRPr lang="en-GB" dirty="0"/>
        </a:p>
      </dgm:t>
    </dgm:pt>
    <dgm:pt modelId="{A3294629-E5A1-4BCF-B33A-68B81B189381}" type="parTrans" cxnId="{647D6C2A-C1D6-46C7-BD7A-49E0FB33A8AA}">
      <dgm:prSet/>
      <dgm:spPr/>
      <dgm:t>
        <a:bodyPr/>
        <a:lstStyle/>
        <a:p>
          <a:endParaRPr lang="en-GB"/>
        </a:p>
      </dgm:t>
    </dgm:pt>
    <dgm:pt modelId="{26F7D285-45D4-44DD-A406-0BF5115919BA}" type="sibTrans" cxnId="{647D6C2A-C1D6-46C7-BD7A-49E0FB33A8AA}">
      <dgm:prSet/>
      <dgm:spPr/>
      <dgm:t>
        <a:bodyPr/>
        <a:lstStyle/>
        <a:p>
          <a:endParaRPr lang="en-GB"/>
        </a:p>
      </dgm:t>
    </dgm:pt>
    <dgm:pt modelId="{F30B5A3C-18CE-4546-A31D-9B23785C406D}">
      <dgm:prSet phldrT="[Text]"/>
      <dgm:spPr/>
      <dgm:t>
        <a:bodyPr/>
        <a:lstStyle/>
        <a:p>
          <a:r>
            <a:rPr lang="en-GB" dirty="0" smtClean="0"/>
            <a:t>Olympic pool</a:t>
          </a:r>
          <a:endParaRPr lang="en-GB" dirty="0"/>
        </a:p>
      </dgm:t>
    </dgm:pt>
    <dgm:pt modelId="{77DCDF48-6500-4E8E-8F59-A3B0F87C6F8C}" type="parTrans" cxnId="{0C2D42A9-93DA-4D4B-B7C1-0FC0099DCF61}">
      <dgm:prSet/>
      <dgm:spPr/>
      <dgm:t>
        <a:bodyPr/>
        <a:lstStyle/>
        <a:p>
          <a:endParaRPr lang="en-GB"/>
        </a:p>
      </dgm:t>
    </dgm:pt>
    <dgm:pt modelId="{B3ABCA42-E6A5-406C-9688-91410663697E}" type="sibTrans" cxnId="{0C2D42A9-93DA-4D4B-B7C1-0FC0099DCF61}">
      <dgm:prSet/>
      <dgm:spPr/>
      <dgm:t>
        <a:bodyPr/>
        <a:lstStyle/>
        <a:p>
          <a:endParaRPr lang="en-GB"/>
        </a:p>
      </dgm:t>
    </dgm:pt>
    <dgm:pt modelId="{05AFFDF4-FAB5-471C-A615-373395B685C9}">
      <dgm:prSet phldrT="[Text]"/>
      <dgm:spPr/>
      <dgm:t>
        <a:bodyPr/>
        <a:lstStyle/>
        <a:p>
          <a:r>
            <a:rPr lang="en-GB" dirty="0" smtClean="0"/>
            <a:t>Dry-side S&amp;C</a:t>
          </a:r>
          <a:endParaRPr lang="en-GB" dirty="0"/>
        </a:p>
      </dgm:t>
    </dgm:pt>
    <dgm:pt modelId="{AFC5E5BB-8966-4829-952C-11E1133F6BB7}" type="parTrans" cxnId="{28A7B98C-EB28-4A2B-9BB3-449881895BC9}">
      <dgm:prSet/>
      <dgm:spPr/>
      <dgm:t>
        <a:bodyPr/>
        <a:lstStyle/>
        <a:p>
          <a:endParaRPr lang="en-GB"/>
        </a:p>
      </dgm:t>
    </dgm:pt>
    <dgm:pt modelId="{E24FF671-86D6-4EF3-A0F2-3BAFCDA3BC74}" type="sibTrans" cxnId="{28A7B98C-EB28-4A2B-9BB3-449881895BC9}">
      <dgm:prSet/>
      <dgm:spPr/>
      <dgm:t>
        <a:bodyPr/>
        <a:lstStyle/>
        <a:p>
          <a:endParaRPr lang="en-GB"/>
        </a:p>
      </dgm:t>
    </dgm:pt>
    <dgm:pt modelId="{99AC5471-822D-4213-8B2B-A8E308FC8096}">
      <dgm:prSet phldrT="[Text]"/>
      <dgm:spPr/>
      <dgm:t>
        <a:bodyPr/>
        <a:lstStyle/>
        <a:p>
          <a:r>
            <a:rPr lang="en-GB" dirty="0" smtClean="0"/>
            <a:t>Facility access</a:t>
          </a:r>
          <a:endParaRPr lang="en-GB" dirty="0"/>
        </a:p>
      </dgm:t>
    </dgm:pt>
    <dgm:pt modelId="{E026E468-65F1-463E-BEC0-E98D572CC8CF}" type="parTrans" cxnId="{9A353855-6576-4EB6-84EE-6F9E2F109665}">
      <dgm:prSet/>
      <dgm:spPr/>
      <dgm:t>
        <a:bodyPr/>
        <a:lstStyle/>
        <a:p>
          <a:endParaRPr lang="en-GB"/>
        </a:p>
      </dgm:t>
    </dgm:pt>
    <dgm:pt modelId="{D6013BDB-E5DC-4632-BF94-61635F21821F}" type="sibTrans" cxnId="{9A353855-6576-4EB6-84EE-6F9E2F109665}">
      <dgm:prSet/>
      <dgm:spPr/>
      <dgm:t>
        <a:bodyPr/>
        <a:lstStyle/>
        <a:p>
          <a:endParaRPr lang="en-GB"/>
        </a:p>
      </dgm:t>
    </dgm:pt>
    <dgm:pt modelId="{C08763A5-C3D6-4BBD-9E45-1A486957F195}">
      <dgm:prSet phldrT="[Text]"/>
      <dgm:spPr/>
      <dgm:t>
        <a:bodyPr/>
        <a:lstStyle/>
        <a:p>
          <a:r>
            <a:rPr lang="en-GB" dirty="0" smtClean="0"/>
            <a:t>Quality coaching input</a:t>
          </a:r>
          <a:endParaRPr lang="en-GB" dirty="0"/>
        </a:p>
      </dgm:t>
    </dgm:pt>
    <dgm:pt modelId="{751569FF-3D15-4E8D-A7D7-AA98BF222B03}" type="parTrans" cxnId="{0DF56E76-6D15-4B0C-9DFB-AFFCD004EDFA}">
      <dgm:prSet/>
      <dgm:spPr/>
      <dgm:t>
        <a:bodyPr/>
        <a:lstStyle/>
        <a:p>
          <a:endParaRPr lang="en-GB"/>
        </a:p>
      </dgm:t>
    </dgm:pt>
    <dgm:pt modelId="{6692054A-AB80-4639-843C-21214320BD06}" type="sibTrans" cxnId="{0DF56E76-6D15-4B0C-9DFB-AFFCD004EDFA}">
      <dgm:prSet/>
      <dgm:spPr/>
      <dgm:t>
        <a:bodyPr/>
        <a:lstStyle/>
        <a:p>
          <a:endParaRPr lang="en-GB"/>
        </a:p>
      </dgm:t>
    </dgm:pt>
    <dgm:pt modelId="{312C7167-BE4A-4644-9CE3-E56C963EA2DD}">
      <dgm:prSet phldrT="[Text]"/>
      <dgm:spPr/>
      <dgm:t>
        <a:bodyPr/>
        <a:lstStyle/>
        <a:p>
          <a:r>
            <a:rPr lang="en-GB" dirty="0" smtClean="0"/>
            <a:t>Competitive outlets: club, region</a:t>
          </a:r>
          <a:endParaRPr lang="en-GB" dirty="0"/>
        </a:p>
      </dgm:t>
    </dgm:pt>
    <dgm:pt modelId="{55775692-4C9F-42E9-89D5-3B39F7770C83}" type="parTrans" cxnId="{503BDA1A-BACB-4E79-9E0D-971864B7E37B}">
      <dgm:prSet/>
      <dgm:spPr/>
      <dgm:t>
        <a:bodyPr/>
        <a:lstStyle/>
        <a:p>
          <a:endParaRPr lang="en-GB"/>
        </a:p>
      </dgm:t>
    </dgm:pt>
    <dgm:pt modelId="{3CB2BF1C-F63F-47F4-B669-C8E820E50A14}" type="sibTrans" cxnId="{503BDA1A-BACB-4E79-9E0D-971864B7E37B}">
      <dgm:prSet/>
      <dgm:spPr/>
      <dgm:t>
        <a:bodyPr/>
        <a:lstStyle/>
        <a:p>
          <a:endParaRPr lang="en-GB"/>
        </a:p>
      </dgm:t>
    </dgm:pt>
    <dgm:pt modelId="{D3ECB366-2A34-4E0A-BF62-BB49556CD99A}">
      <dgm:prSet phldrT="[Text]"/>
      <dgm:spPr/>
      <dgm:t>
        <a:bodyPr/>
        <a:lstStyle/>
        <a:p>
          <a:r>
            <a:rPr lang="en-GB" dirty="0" smtClean="0"/>
            <a:t>Access to SSSM</a:t>
          </a:r>
          <a:endParaRPr lang="en-GB" dirty="0"/>
        </a:p>
      </dgm:t>
    </dgm:pt>
    <dgm:pt modelId="{213842BA-5174-4116-B622-5886AD1F72D7}" type="parTrans" cxnId="{68ED311E-3987-4F1A-B828-7E528FA0E146}">
      <dgm:prSet/>
      <dgm:spPr/>
      <dgm:t>
        <a:bodyPr/>
        <a:lstStyle/>
        <a:p>
          <a:endParaRPr lang="en-GB"/>
        </a:p>
      </dgm:t>
    </dgm:pt>
    <dgm:pt modelId="{39CBAD38-5D19-4548-8B7C-CC84F766AFAC}" type="sibTrans" cxnId="{68ED311E-3987-4F1A-B828-7E528FA0E146}">
      <dgm:prSet/>
      <dgm:spPr/>
      <dgm:t>
        <a:bodyPr/>
        <a:lstStyle/>
        <a:p>
          <a:endParaRPr lang="en-GB"/>
        </a:p>
      </dgm:t>
    </dgm:pt>
    <dgm:pt modelId="{C8BCE48F-E5AB-4062-9653-5597DE5C7FC3}">
      <dgm:prSet phldrT="[Text]"/>
      <dgm:spPr/>
      <dgm:t>
        <a:bodyPr/>
        <a:lstStyle/>
        <a:p>
          <a:r>
            <a:rPr lang="en-GB" dirty="0" smtClean="0"/>
            <a:t>Junior / youth programmes</a:t>
          </a:r>
          <a:endParaRPr lang="en-GB" dirty="0"/>
        </a:p>
      </dgm:t>
    </dgm:pt>
    <dgm:pt modelId="{E3DF6A95-79E7-4999-AA81-0CB4582BF101}" type="parTrans" cxnId="{566A9BA1-6CD3-4AAE-A558-163C85AFD350}">
      <dgm:prSet/>
      <dgm:spPr/>
      <dgm:t>
        <a:bodyPr/>
        <a:lstStyle/>
        <a:p>
          <a:endParaRPr lang="en-GB"/>
        </a:p>
      </dgm:t>
    </dgm:pt>
    <dgm:pt modelId="{ECF6CE9E-E32C-4C96-93FD-4D1308D75984}" type="sibTrans" cxnId="{566A9BA1-6CD3-4AAE-A558-163C85AFD350}">
      <dgm:prSet/>
      <dgm:spPr/>
      <dgm:t>
        <a:bodyPr/>
        <a:lstStyle/>
        <a:p>
          <a:endParaRPr lang="en-GB"/>
        </a:p>
      </dgm:t>
    </dgm:pt>
    <dgm:pt modelId="{B0925229-047A-4ABB-8DBB-D3950DDC4746}" type="pres">
      <dgm:prSet presAssocID="{CDEB0C79-5222-4CBD-A2B3-7E3A1AE2DAC7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C567AEFB-F076-492F-BD91-01C24B4FDD5F}" type="pres">
      <dgm:prSet presAssocID="{2971332B-127B-43F6-B395-2523AEC71B93}" presName="centerShape" presStyleLbl="node0" presStyleIdx="0" presStyleCnt="1"/>
      <dgm:spPr/>
      <dgm:t>
        <a:bodyPr/>
        <a:lstStyle/>
        <a:p>
          <a:endParaRPr lang="en-GB"/>
        </a:p>
      </dgm:t>
    </dgm:pt>
    <dgm:pt modelId="{F933E53C-F620-4A31-81A8-616508572AE1}" type="pres">
      <dgm:prSet presAssocID="{F30B5A3C-18CE-4546-A31D-9B23785C406D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8347A47-7FC8-4BAD-A83C-FC28B84BC262}" type="pres">
      <dgm:prSet presAssocID="{F30B5A3C-18CE-4546-A31D-9B23785C406D}" presName="dummy" presStyleCnt="0"/>
      <dgm:spPr/>
    </dgm:pt>
    <dgm:pt modelId="{7DB249D1-16F5-4649-83E0-B053D36BD091}" type="pres">
      <dgm:prSet presAssocID="{B3ABCA42-E6A5-406C-9688-91410663697E}" presName="sibTrans" presStyleLbl="sibTrans2D1" presStyleIdx="0" presStyleCnt="7"/>
      <dgm:spPr/>
      <dgm:t>
        <a:bodyPr/>
        <a:lstStyle/>
        <a:p>
          <a:endParaRPr lang="en-GB"/>
        </a:p>
      </dgm:t>
    </dgm:pt>
    <dgm:pt modelId="{1CDC0A9E-58D9-446B-984E-617030737632}" type="pres">
      <dgm:prSet presAssocID="{05AFFDF4-FAB5-471C-A615-373395B685C9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89233B3-081F-4B48-B5DA-2E789D2EA51E}" type="pres">
      <dgm:prSet presAssocID="{05AFFDF4-FAB5-471C-A615-373395B685C9}" presName="dummy" presStyleCnt="0"/>
      <dgm:spPr/>
    </dgm:pt>
    <dgm:pt modelId="{AD8827EF-8090-4DB9-911A-64B7A580B1B2}" type="pres">
      <dgm:prSet presAssocID="{E24FF671-86D6-4EF3-A0F2-3BAFCDA3BC74}" presName="sibTrans" presStyleLbl="sibTrans2D1" presStyleIdx="1" presStyleCnt="7"/>
      <dgm:spPr/>
      <dgm:t>
        <a:bodyPr/>
        <a:lstStyle/>
        <a:p>
          <a:endParaRPr lang="en-GB"/>
        </a:p>
      </dgm:t>
    </dgm:pt>
    <dgm:pt modelId="{7C94D177-FD1B-452E-920D-65D8F8620DB7}" type="pres">
      <dgm:prSet presAssocID="{99AC5471-822D-4213-8B2B-A8E308FC8096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AF70A93-DBF9-4100-9AA1-92786C63699D}" type="pres">
      <dgm:prSet presAssocID="{99AC5471-822D-4213-8B2B-A8E308FC8096}" presName="dummy" presStyleCnt="0"/>
      <dgm:spPr/>
    </dgm:pt>
    <dgm:pt modelId="{4F610C02-7F39-4492-A7E7-ED97F2006913}" type="pres">
      <dgm:prSet presAssocID="{D6013BDB-E5DC-4632-BF94-61635F21821F}" presName="sibTrans" presStyleLbl="sibTrans2D1" presStyleIdx="2" presStyleCnt="7"/>
      <dgm:spPr/>
      <dgm:t>
        <a:bodyPr/>
        <a:lstStyle/>
        <a:p>
          <a:endParaRPr lang="en-GB"/>
        </a:p>
      </dgm:t>
    </dgm:pt>
    <dgm:pt modelId="{9852B4B8-5B2F-4575-A23E-298503695DE0}" type="pres">
      <dgm:prSet presAssocID="{C08763A5-C3D6-4BBD-9E45-1A486957F195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8AF2982-12A1-47D0-8BA6-FC8128D392CB}" type="pres">
      <dgm:prSet presAssocID="{C08763A5-C3D6-4BBD-9E45-1A486957F195}" presName="dummy" presStyleCnt="0"/>
      <dgm:spPr/>
    </dgm:pt>
    <dgm:pt modelId="{959FB733-B4FA-4780-A764-862A89A23EA2}" type="pres">
      <dgm:prSet presAssocID="{6692054A-AB80-4639-843C-21214320BD06}" presName="sibTrans" presStyleLbl="sibTrans2D1" presStyleIdx="3" presStyleCnt="7"/>
      <dgm:spPr/>
      <dgm:t>
        <a:bodyPr/>
        <a:lstStyle/>
        <a:p>
          <a:endParaRPr lang="en-GB"/>
        </a:p>
      </dgm:t>
    </dgm:pt>
    <dgm:pt modelId="{042D0FC2-D195-4D23-8C7F-77A729D0246A}" type="pres">
      <dgm:prSet presAssocID="{D3ECB366-2A34-4E0A-BF62-BB49556CD99A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D1DE864-935B-4743-9A24-724714D16018}" type="pres">
      <dgm:prSet presAssocID="{D3ECB366-2A34-4E0A-BF62-BB49556CD99A}" presName="dummy" presStyleCnt="0"/>
      <dgm:spPr/>
    </dgm:pt>
    <dgm:pt modelId="{EF490D61-63A6-4086-B7C0-20F916EB001A}" type="pres">
      <dgm:prSet presAssocID="{39CBAD38-5D19-4548-8B7C-CC84F766AFAC}" presName="sibTrans" presStyleLbl="sibTrans2D1" presStyleIdx="4" presStyleCnt="7"/>
      <dgm:spPr/>
      <dgm:t>
        <a:bodyPr/>
        <a:lstStyle/>
        <a:p>
          <a:endParaRPr lang="en-GB"/>
        </a:p>
      </dgm:t>
    </dgm:pt>
    <dgm:pt modelId="{0AC879F5-EA6C-400B-AA74-BDE31055D0DE}" type="pres">
      <dgm:prSet presAssocID="{312C7167-BE4A-4644-9CE3-E56C963EA2DD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D176D2F-532D-47A4-83EE-EF901E26E202}" type="pres">
      <dgm:prSet presAssocID="{312C7167-BE4A-4644-9CE3-E56C963EA2DD}" presName="dummy" presStyleCnt="0"/>
      <dgm:spPr/>
    </dgm:pt>
    <dgm:pt modelId="{C44B3D77-A1AE-4E2A-A14E-E01F90E91E4F}" type="pres">
      <dgm:prSet presAssocID="{3CB2BF1C-F63F-47F4-B669-C8E820E50A14}" presName="sibTrans" presStyleLbl="sibTrans2D1" presStyleIdx="5" presStyleCnt="7"/>
      <dgm:spPr/>
      <dgm:t>
        <a:bodyPr/>
        <a:lstStyle/>
        <a:p>
          <a:endParaRPr lang="en-GB"/>
        </a:p>
      </dgm:t>
    </dgm:pt>
    <dgm:pt modelId="{A20675A8-4069-4CFE-85AD-249FBE3F0DD0}" type="pres">
      <dgm:prSet presAssocID="{C8BCE48F-E5AB-4062-9653-5597DE5C7FC3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D2BB201-84A5-4D64-899D-933EFBE25CA8}" type="pres">
      <dgm:prSet presAssocID="{C8BCE48F-E5AB-4062-9653-5597DE5C7FC3}" presName="dummy" presStyleCnt="0"/>
      <dgm:spPr/>
    </dgm:pt>
    <dgm:pt modelId="{87686E31-A8FC-4012-8D92-B06476341291}" type="pres">
      <dgm:prSet presAssocID="{ECF6CE9E-E32C-4C96-93FD-4D1308D75984}" presName="sibTrans" presStyleLbl="sibTrans2D1" presStyleIdx="6" presStyleCnt="7"/>
      <dgm:spPr/>
      <dgm:t>
        <a:bodyPr/>
        <a:lstStyle/>
        <a:p>
          <a:endParaRPr lang="en-GB"/>
        </a:p>
      </dgm:t>
    </dgm:pt>
  </dgm:ptLst>
  <dgm:cxnLst>
    <dgm:cxn modelId="{0DF56E76-6D15-4B0C-9DFB-AFFCD004EDFA}" srcId="{2971332B-127B-43F6-B395-2523AEC71B93}" destId="{C08763A5-C3D6-4BBD-9E45-1A486957F195}" srcOrd="3" destOrd="0" parTransId="{751569FF-3D15-4E8D-A7D7-AA98BF222B03}" sibTransId="{6692054A-AB80-4639-843C-21214320BD06}"/>
    <dgm:cxn modelId="{28A7B98C-EB28-4A2B-9BB3-449881895BC9}" srcId="{2971332B-127B-43F6-B395-2523AEC71B93}" destId="{05AFFDF4-FAB5-471C-A615-373395B685C9}" srcOrd="1" destOrd="0" parTransId="{AFC5E5BB-8966-4829-952C-11E1133F6BB7}" sibTransId="{E24FF671-86D6-4EF3-A0F2-3BAFCDA3BC74}"/>
    <dgm:cxn modelId="{7B77AC76-14C6-4811-B55B-7F628A16A821}" type="presOf" srcId="{39CBAD38-5D19-4548-8B7C-CC84F766AFAC}" destId="{EF490D61-63A6-4086-B7C0-20F916EB001A}" srcOrd="0" destOrd="0" presId="urn:microsoft.com/office/officeart/2005/8/layout/radial6"/>
    <dgm:cxn modelId="{C99A60BF-8B25-433C-97D3-3E3FE812030E}" type="presOf" srcId="{05AFFDF4-FAB5-471C-A615-373395B685C9}" destId="{1CDC0A9E-58D9-446B-984E-617030737632}" srcOrd="0" destOrd="0" presId="urn:microsoft.com/office/officeart/2005/8/layout/radial6"/>
    <dgm:cxn modelId="{9A353855-6576-4EB6-84EE-6F9E2F109665}" srcId="{2971332B-127B-43F6-B395-2523AEC71B93}" destId="{99AC5471-822D-4213-8B2B-A8E308FC8096}" srcOrd="2" destOrd="0" parTransId="{E026E468-65F1-463E-BEC0-E98D572CC8CF}" sibTransId="{D6013BDB-E5DC-4632-BF94-61635F21821F}"/>
    <dgm:cxn modelId="{647D6C2A-C1D6-46C7-BD7A-49E0FB33A8AA}" srcId="{CDEB0C79-5222-4CBD-A2B3-7E3A1AE2DAC7}" destId="{2971332B-127B-43F6-B395-2523AEC71B93}" srcOrd="0" destOrd="0" parTransId="{A3294629-E5A1-4BCF-B33A-68B81B189381}" sibTransId="{26F7D285-45D4-44DD-A406-0BF5115919BA}"/>
    <dgm:cxn modelId="{7C82857D-3CEB-4899-BD4D-8A058CFB6605}" type="presOf" srcId="{3CB2BF1C-F63F-47F4-B669-C8E820E50A14}" destId="{C44B3D77-A1AE-4E2A-A14E-E01F90E91E4F}" srcOrd="0" destOrd="0" presId="urn:microsoft.com/office/officeart/2005/8/layout/radial6"/>
    <dgm:cxn modelId="{0DD527F4-A4A4-4E9D-B896-E44D968D790E}" type="presOf" srcId="{312C7167-BE4A-4644-9CE3-E56C963EA2DD}" destId="{0AC879F5-EA6C-400B-AA74-BDE31055D0DE}" srcOrd="0" destOrd="0" presId="urn:microsoft.com/office/officeart/2005/8/layout/radial6"/>
    <dgm:cxn modelId="{116365A0-03BD-4B37-9C75-564719F7C384}" type="presOf" srcId="{C8BCE48F-E5AB-4062-9653-5597DE5C7FC3}" destId="{A20675A8-4069-4CFE-85AD-249FBE3F0DD0}" srcOrd="0" destOrd="0" presId="urn:microsoft.com/office/officeart/2005/8/layout/radial6"/>
    <dgm:cxn modelId="{CDF31FA4-7803-475C-9362-ABFD29AA18C7}" type="presOf" srcId="{6692054A-AB80-4639-843C-21214320BD06}" destId="{959FB733-B4FA-4780-A764-862A89A23EA2}" srcOrd="0" destOrd="0" presId="urn:microsoft.com/office/officeart/2005/8/layout/radial6"/>
    <dgm:cxn modelId="{76C7B396-5233-407C-936B-DA581128FAB6}" type="presOf" srcId="{B3ABCA42-E6A5-406C-9688-91410663697E}" destId="{7DB249D1-16F5-4649-83E0-B053D36BD091}" srcOrd="0" destOrd="0" presId="urn:microsoft.com/office/officeart/2005/8/layout/radial6"/>
    <dgm:cxn modelId="{1982BEE2-03D0-49C1-BE34-FCE1387116A1}" type="presOf" srcId="{99AC5471-822D-4213-8B2B-A8E308FC8096}" destId="{7C94D177-FD1B-452E-920D-65D8F8620DB7}" srcOrd="0" destOrd="0" presId="urn:microsoft.com/office/officeart/2005/8/layout/radial6"/>
    <dgm:cxn modelId="{E1A0A7D5-DA77-4907-B424-58FDF08AD3FB}" type="presOf" srcId="{F30B5A3C-18CE-4546-A31D-9B23785C406D}" destId="{F933E53C-F620-4A31-81A8-616508572AE1}" srcOrd="0" destOrd="0" presId="urn:microsoft.com/office/officeart/2005/8/layout/radial6"/>
    <dgm:cxn modelId="{0C2D42A9-93DA-4D4B-B7C1-0FC0099DCF61}" srcId="{2971332B-127B-43F6-B395-2523AEC71B93}" destId="{F30B5A3C-18CE-4546-A31D-9B23785C406D}" srcOrd="0" destOrd="0" parTransId="{77DCDF48-6500-4E8E-8F59-A3B0F87C6F8C}" sibTransId="{B3ABCA42-E6A5-406C-9688-91410663697E}"/>
    <dgm:cxn modelId="{01DFBDAE-34E8-4AE0-9AED-8BEB930F42B9}" type="presOf" srcId="{CDEB0C79-5222-4CBD-A2B3-7E3A1AE2DAC7}" destId="{B0925229-047A-4ABB-8DBB-D3950DDC4746}" srcOrd="0" destOrd="0" presId="urn:microsoft.com/office/officeart/2005/8/layout/radial6"/>
    <dgm:cxn modelId="{68ED311E-3987-4F1A-B828-7E528FA0E146}" srcId="{2971332B-127B-43F6-B395-2523AEC71B93}" destId="{D3ECB366-2A34-4E0A-BF62-BB49556CD99A}" srcOrd="4" destOrd="0" parTransId="{213842BA-5174-4116-B622-5886AD1F72D7}" sibTransId="{39CBAD38-5D19-4548-8B7C-CC84F766AFAC}"/>
    <dgm:cxn modelId="{6E496035-B257-403B-92C5-B6203F2CCB39}" type="presOf" srcId="{C08763A5-C3D6-4BBD-9E45-1A486957F195}" destId="{9852B4B8-5B2F-4575-A23E-298503695DE0}" srcOrd="0" destOrd="0" presId="urn:microsoft.com/office/officeart/2005/8/layout/radial6"/>
    <dgm:cxn modelId="{EE84ADE9-7C1C-44F1-89C2-7E5673089EE3}" type="presOf" srcId="{ECF6CE9E-E32C-4C96-93FD-4D1308D75984}" destId="{87686E31-A8FC-4012-8D92-B06476341291}" srcOrd="0" destOrd="0" presId="urn:microsoft.com/office/officeart/2005/8/layout/radial6"/>
    <dgm:cxn modelId="{BF8B65A9-5D1D-497C-82A0-68160B62D56C}" type="presOf" srcId="{D3ECB366-2A34-4E0A-BF62-BB49556CD99A}" destId="{042D0FC2-D195-4D23-8C7F-77A729D0246A}" srcOrd="0" destOrd="0" presId="urn:microsoft.com/office/officeart/2005/8/layout/radial6"/>
    <dgm:cxn modelId="{503BDA1A-BACB-4E79-9E0D-971864B7E37B}" srcId="{2971332B-127B-43F6-B395-2523AEC71B93}" destId="{312C7167-BE4A-4644-9CE3-E56C963EA2DD}" srcOrd="5" destOrd="0" parTransId="{55775692-4C9F-42E9-89D5-3B39F7770C83}" sibTransId="{3CB2BF1C-F63F-47F4-B669-C8E820E50A14}"/>
    <dgm:cxn modelId="{73EB22E2-9CD5-42D7-8E81-F5B077CFD6BB}" type="presOf" srcId="{2971332B-127B-43F6-B395-2523AEC71B93}" destId="{C567AEFB-F076-492F-BD91-01C24B4FDD5F}" srcOrd="0" destOrd="0" presId="urn:microsoft.com/office/officeart/2005/8/layout/radial6"/>
    <dgm:cxn modelId="{5B0C6073-A240-4810-9146-CAA3A967BAD2}" type="presOf" srcId="{D6013BDB-E5DC-4632-BF94-61635F21821F}" destId="{4F610C02-7F39-4492-A7E7-ED97F2006913}" srcOrd="0" destOrd="0" presId="urn:microsoft.com/office/officeart/2005/8/layout/radial6"/>
    <dgm:cxn modelId="{0C4336FA-86F7-4991-B542-1EEF7EF16236}" type="presOf" srcId="{E24FF671-86D6-4EF3-A0F2-3BAFCDA3BC74}" destId="{AD8827EF-8090-4DB9-911A-64B7A580B1B2}" srcOrd="0" destOrd="0" presId="urn:microsoft.com/office/officeart/2005/8/layout/radial6"/>
    <dgm:cxn modelId="{566A9BA1-6CD3-4AAE-A558-163C85AFD350}" srcId="{2971332B-127B-43F6-B395-2523AEC71B93}" destId="{C8BCE48F-E5AB-4062-9653-5597DE5C7FC3}" srcOrd="6" destOrd="0" parTransId="{E3DF6A95-79E7-4999-AA81-0CB4582BF101}" sibTransId="{ECF6CE9E-E32C-4C96-93FD-4D1308D75984}"/>
    <dgm:cxn modelId="{B22ADA2B-15D1-47C4-8DB4-904EC816BC2C}" type="presParOf" srcId="{B0925229-047A-4ABB-8DBB-D3950DDC4746}" destId="{C567AEFB-F076-492F-BD91-01C24B4FDD5F}" srcOrd="0" destOrd="0" presId="urn:microsoft.com/office/officeart/2005/8/layout/radial6"/>
    <dgm:cxn modelId="{7BCDFF85-E44F-42D4-89D9-173DA71EDAF9}" type="presParOf" srcId="{B0925229-047A-4ABB-8DBB-D3950DDC4746}" destId="{F933E53C-F620-4A31-81A8-616508572AE1}" srcOrd="1" destOrd="0" presId="urn:microsoft.com/office/officeart/2005/8/layout/radial6"/>
    <dgm:cxn modelId="{02C25759-5C54-49DD-89EB-BADDD4400485}" type="presParOf" srcId="{B0925229-047A-4ABB-8DBB-D3950DDC4746}" destId="{88347A47-7FC8-4BAD-A83C-FC28B84BC262}" srcOrd="2" destOrd="0" presId="urn:microsoft.com/office/officeart/2005/8/layout/radial6"/>
    <dgm:cxn modelId="{05F96869-15BE-49B9-B7FF-4597176E739C}" type="presParOf" srcId="{B0925229-047A-4ABB-8DBB-D3950DDC4746}" destId="{7DB249D1-16F5-4649-83E0-B053D36BD091}" srcOrd="3" destOrd="0" presId="urn:microsoft.com/office/officeart/2005/8/layout/radial6"/>
    <dgm:cxn modelId="{8CFE1533-C91E-49DC-84CA-8F150E64F7C8}" type="presParOf" srcId="{B0925229-047A-4ABB-8DBB-D3950DDC4746}" destId="{1CDC0A9E-58D9-446B-984E-617030737632}" srcOrd="4" destOrd="0" presId="urn:microsoft.com/office/officeart/2005/8/layout/radial6"/>
    <dgm:cxn modelId="{88427DB2-DED3-4ECC-888C-480A5D28E3F5}" type="presParOf" srcId="{B0925229-047A-4ABB-8DBB-D3950DDC4746}" destId="{B89233B3-081F-4B48-B5DA-2E789D2EA51E}" srcOrd="5" destOrd="0" presId="urn:microsoft.com/office/officeart/2005/8/layout/radial6"/>
    <dgm:cxn modelId="{62775E8D-B410-4B43-B5AB-5062A9CF6D91}" type="presParOf" srcId="{B0925229-047A-4ABB-8DBB-D3950DDC4746}" destId="{AD8827EF-8090-4DB9-911A-64B7A580B1B2}" srcOrd="6" destOrd="0" presId="urn:microsoft.com/office/officeart/2005/8/layout/radial6"/>
    <dgm:cxn modelId="{A4F26FB1-E993-42FB-97F2-B77296F16C31}" type="presParOf" srcId="{B0925229-047A-4ABB-8DBB-D3950DDC4746}" destId="{7C94D177-FD1B-452E-920D-65D8F8620DB7}" srcOrd="7" destOrd="0" presId="urn:microsoft.com/office/officeart/2005/8/layout/radial6"/>
    <dgm:cxn modelId="{BF3B83BB-AF56-45A3-8D01-DE8A170E07E4}" type="presParOf" srcId="{B0925229-047A-4ABB-8DBB-D3950DDC4746}" destId="{1AF70A93-DBF9-4100-9AA1-92786C63699D}" srcOrd="8" destOrd="0" presId="urn:microsoft.com/office/officeart/2005/8/layout/radial6"/>
    <dgm:cxn modelId="{8580E663-F7E8-4154-BBF5-808249AEB8F8}" type="presParOf" srcId="{B0925229-047A-4ABB-8DBB-D3950DDC4746}" destId="{4F610C02-7F39-4492-A7E7-ED97F2006913}" srcOrd="9" destOrd="0" presId="urn:microsoft.com/office/officeart/2005/8/layout/radial6"/>
    <dgm:cxn modelId="{F5A0CCB4-5725-47A2-8DCC-750E1F5A7CEA}" type="presParOf" srcId="{B0925229-047A-4ABB-8DBB-D3950DDC4746}" destId="{9852B4B8-5B2F-4575-A23E-298503695DE0}" srcOrd="10" destOrd="0" presId="urn:microsoft.com/office/officeart/2005/8/layout/radial6"/>
    <dgm:cxn modelId="{3A3D49FA-0408-4EAB-918D-196A82D7045A}" type="presParOf" srcId="{B0925229-047A-4ABB-8DBB-D3950DDC4746}" destId="{58AF2982-12A1-47D0-8BA6-FC8128D392CB}" srcOrd="11" destOrd="0" presId="urn:microsoft.com/office/officeart/2005/8/layout/radial6"/>
    <dgm:cxn modelId="{364C8A74-E77A-4323-94C4-524D4295ABFE}" type="presParOf" srcId="{B0925229-047A-4ABB-8DBB-D3950DDC4746}" destId="{959FB733-B4FA-4780-A764-862A89A23EA2}" srcOrd="12" destOrd="0" presId="urn:microsoft.com/office/officeart/2005/8/layout/radial6"/>
    <dgm:cxn modelId="{23CE62E5-26FF-4CD1-B558-A95B09C8A456}" type="presParOf" srcId="{B0925229-047A-4ABB-8DBB-D3950DDC4746}" destId="{042D0FC2-D195-4D23-8C7F-77A729D0246A}" srcOrd="13" destOrd="0" presId="urn:microsoft.com/office/officeart/2005/8/layout/radial6"/>
    <dgm:cxn modelId="{4C955054-90AE-4018-8661-6B659F3894B1}" type="presParOf" srcId="{B0925229-047A-4ABB-8DBB-D3950DDC4746}" destId="{8D1DE864-935B-4743-9A24-724714D16018}" srcOrd="14" destOrd="0" presId="urn:microsoft.com/office/officeart/2005/8/layout/radial6"/>
    <dgm:cxn modelId="{6AED7F0D-A465-4E7B-AC7B-C42895BD48DD}" type="presParOf" srcId="{B0925229-047A-4ABB-8DBB-D3950DDC4746}" destId="{EF490D61-63A6-4086-B7C0-20F916EB001A}" srcOrd="15" destOrd="0" presId="urn:microsoft.com/office/officeart/2005/8/layout/radial6"/>
    <dgm:cxn modelId="{FA0439E0-F50F-4B05-AD32-060BFE99FB88}" type="presParOf" srcId="{B0925229-047A-4ABB-8DBB-D3950DDC4746}" destId="{0AC879F5-EA6C-400B-AA74-BDE31055D0DE}" srcOrd="16" destOrd="0" presId="urn:microsoft.com/office/officeart/2005/8/layout/radial6"/>
    <dgm:cxn modelId="{92299BE0-9DEF-4C08-8CE1-4D075D439848}" type="presParOf" srcId="{B0925229-047A-4ABB-8DBB-D3950DDC4746}" destId="{CD176D2F-532D-47A4-83EE-EF901E26E202}" srcOrd="17" destOrd="0" presId="urn:microsoft.com/office/officeart/2005/8/layout/radial6"/>
    <dgm:cxn modelId="{29CFA493-FFA9-4983-82F8-23159CE0A495}" type="presParOf" srcId="{B0925229-047A-4ABB-8DBB-D3950DDC4746}" destId="{C44B3D77-A1AE-4E2A-A14E-E01F90E91E4F}" srcOrd="18" destOrd="0" presId="urn:microsoft.com/office/officeart/2005/8/layout/radial6"/>
    <dgm:cxn modelId="{C1C5A44B-EEF3-4063-AD96-572C75B7D43A}" type="presParOf" srcId="{B0925229-047A-4ABB-8DBB-D3950DDC4746}" destId="{A20675A8-4069-4CFE-85AD-249FBE3F0DD0}" srcOrd="19" destOrd="0" presId="urn:microsoft.com/office/officeart/2005/8/layout/radial6"/>
    <dgm:cxn modelId="{44719AB3-EEAF-4BBB-8E80-479A3738698E}" type="presParOf" srcId="{B0925229-047A-4ABB-8DBB-D3950DDC4746}" destId="{AD2BB201-84A5-4D64-899D-933EFBE25CA8}" srcOrd="20" destOrd="0" presId="urn:microsoft.com/office/officeart/2005/8/layout/radial6"/>
    <dgm:cxn modelId="{654B0DAB-0C23-4028-88DA-171C192081D1}" type="presParOf" srcId="{B0925229-047A-4ABB-8DBB-D3950DDC4746}" destId="{87686E31-A8FC-4012-8D92-B06476341291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631C797-B599-4CAF-AE2B-209A17586CDF}" type="doc">
      <dgm:prSet loTypeId="urn:microsoft.com/office/officeart/2005/8/layout/hProcess9" loCatId="process" qsTypeId="urn:microsoft.com/office/officeart/2005/8/quickstyle/simple1" qsCatId="simple" csTypeId="urn:microsoft.com/office/officeart/2005/8/colors/colorful4" csCatId="colorful" phldr="1"/>
      <dgm:spPr/>
    </dgm:pt>
    <dgm:pt modelId="{C4C7F29A-23F3-4297-93B7-0ED235E8799D}">
      <dgm:prSet phldrT="[Text]"/>
      <dgm:spPr/>
      <dgm:t>
        <a:bodyPr/>
        <a:lstStyle/>
        <a:p>
          <a:r>
            <a:rPr lang="en-GB" dirty="0" smtClean="0"/>
            <a:t>UKSG </a:t>
          </a:r>
          <a:r>
            <a:rPr lang="en-GB" dirty="0" err="1" smtClean="0"/>
            <a:t>Aquasplash</a:t>
          </a:r>
          <a:r>
            <a:rPr lang="en-GB" dirty="0" smtClean="0"/>
            <a:t> Footy</a:t>
          </a:r>
          <a:endParaRPr lang="en-GB" dirty="0"/>
        </a:p>
      </dgm:t>
    </dgm:pt>
    <dgm:pt modelId="{9F099ED7-4583-4719-BA0C-E523C2642B1E}" type="parTrans" cxnId="{554CF8E7-642B-4636-9A60-0DE25CA1F578}">
      <dgm:prSet/>
      <dgm:spPr/>
      <dgm:t>
        <a:bodyPr/>
        <a:lstStyle/>
        <a:p>
          <a:endParaRPr lang="en-GB"/>
        </a:p>
      </dgm:t>
    </dgm:pt>
    <dgm:pt modelId="{DE232F68-01A4-40C2-945E-6C31147FE55E}" type="sibTrans" cxnId="{554CF8E7-642B-4636-9A60-0DE25CA1F578}">
      <dgm:prSet/>
      <dgm:spPr/>
      <dgm:t>
        <a:bodyPr/>
        <a:lstStyle/>
        <a:p>
          <a:endParaRPr lang="en-GB"/>
        </a:p>
      </dgm:t>
    </dgm:pt>
    <dgm:pt modelId="{37C7BB99-1949-46D3-8A1A-DBE254068DCE}">
      <dgm:prSet phldrT="[Text]"/>
      <dgm:spPr/>
      <dgm:t>
        <a:bodyPr/>
        <a:lstStyle/>
        <a:p>
          <a:r>
            <a:rPr lang="en-GB" dirty="0" smtClean="0"/>
            <a:t>Mini Polo (no rules)</a:t>
          </a:r>
          <a:endParaRPr lang="en-GB" dirty="0"/>
        </a:p>
      </dgm:t>
    </dgm:pt>
    <dgm:pt modelId="{C8F820A2-93E3-4CDC-8F4E-AD40907017FC}" type="parTrans" cxnId="{14463F86-9641-48CF-ACF7-35F8F85F8C98}">
      <dgm:prSet/>
      <dgm:spPr/>
      <dgm:t>
        <a:bodyPr/>
        <a:lstStyle/>
        <a:p>
          <a:endParaRPr lang="en-GB"/>
        </a:p>
      </dgm:t>
    </dgm:pt>
    <dgm:pt modelId="{8DACFAC1-AF91-46C5-AD73-5FC900A5E2D0}" type="sibTrans" cxnId="{14463F86-9641-48CF-ACF7-35F8F85F8C98}">
      <dgm:prSet/>
      <dgm:spPr/>
      <dgm:t>
        <a:bodyPr/>
        <a:lstStyle/>
        <a:p>
          <a:endParaRPr lang="en-GB"/>
        </a:p>
      </dgm:t>
    </dgm:pt>
    <dgm:pt modelId="{DB9E0F84-1316-4515-872B-3A50A75E316F}">
      <dgm:prSet phldrT="[Text]"/>
      <dgm:spPr/>
      <dgm:t>
        <a:bodyPr/>
        <a:lstStyle/>
        <a:p>
          <a:r>
            <a:rPr lang="en-GB" dirty="0" smtClean="0"/>
            <a:t>Cadet Polo (modified rules)</a:t>
          </a:r>
          <a:endParaRPr lang="en-GB" dirty="0"/>
        </a:p>
      </dgm:t>
    </dgm:pt>
    <dgm:pt modelId="{3AA03C62-880B-4F8F-9A27-AF2A46DCF4F5}" type="parTrans" cxnId="{0C26D386-1DE0-4950-939B-A697D34F27A3}">
      <dgm:prSet/>
      <dgm:spPr/>
      <dgm:t>
        <a:bodyPr/>
        <a:lstStyle/>
        <a:p>
          <a:endParaRPr lang="en-GB"/>
        </a:p>
      </dgm:t>
    </dgm:pt>
    <dgm:pt modelId="{073C8991-E813-41F5-91DD-CCFF0C622485}" type="sibTrans" cxnId="{0C26D386-1DE0-4950-939B-A697D34F27A3}">
      <dgm:prSet/>
      <dgm:spPr/>
      <dgm:t>
        <a:bodyPr/>
        <a:lstStyle/>
        <a:p>
          <a:endParaRPr lang="en-GB"/>
        </a:p>
      </dgm:t>
    </dgm:pt>
    <dgm:pt modelId="{02F7BDD8-52B3-4F24-9822-C3BC2C849C5F}">
      <dgm:prSet phldrT="[Text]"/>
      <dgm:spPr/>
      <dgm:t>
        <a:bodyPr/>
        <a:lstStyle/>
        <a:p>
          <a:r>
            <a:rPr lang="en-GB" dirty="0" smtClean="0"/>
            <a:t>Full WP</a:t>
          </a:r>
          <a:endParaRPr lang="en-GB" dirty="0"/>
        </a:p>
      </dgm:t>
    </dgm:pt>
    <dgm:pt modelId="{A2B579C9-85EB-45F6-8D60-B3E1CDF0BD3F}" type="parTrans" cxnId="{C6FA4752-DA1A-4985-98FC-DB8C144676C7}">
      <dgm:prSet/>
      <dgm:spPr/>
      <dgm:t>
        <a:bodyPr/>
        <a:lstStyle/>
        <a:p>
          <a:endParaRPr lang="en-GB"/>
        </a:p>
      </dgm:t>
    </dgm:pt>
    <dgm:pt modelId="{D90D3D6D-62C8-403A-BFFD-DB1BE8B9FA07}" type="sibTrans" cxnId="{C6FA4752-DA1A-4985-98FC-DB8C144676C7}">
      <dgm:prSet/>
      <dgm:spPr/>
      <dgm:t>
        <a:bodyPr/>
        <a:lstStyle/>
        <a:p>
          <a:endParaRPr lang="en-GB"/>
        </a:p>
      </dgm:t>
    </dgm:pt>
    <dgm:pt modelId="{EBDE4CD4-2521-48A1-8A19-9CA03AAC2C0D}" type="pres">
      <dgm:prSet presAssocID="{1631C797-B599-4CAF-AE2B-209A17586CDF}" presName="CompostProcess" presStyleCnt="0">
        <dgm:presLayoutVars>
          <dgm:dir/>
          <dgm:resizeHandles val="exact"/>
        </dgm:presLayoutVars>
      </dgm:prSet>
      <dgm:spPr/>
    </dgm:pt>
    <dgm:pt modelId="{19F5FFB4-6250-4E6D-AE91-476E992D4095}" type="pres">
      <dgm:prSet presAssocID="{1631C797-B599-4CAF-AE2B-209A17586CDF}" presName="arrow" presStyleLbl="bgShp" presStyleIdx="0" presStyleCnt="1"/>
      <dgm:spPr/>
    </dgm:pt>
    <dgm:pt modelId="{77F9BB6B-974B-4E58-ADF4-6A0EE14A3D03}" type="pres">
      <dgm:prSet presAssocID="{1631C797-B599-4CAF-AE2B-209A17586CDF}" presName="linearProcess" presStyleCnt="0"/>
      <dgm:spPr/>
    </dgm:pt>
    <dgm:pt modelId="{36B5CD82-3959-4477-B9A2-7AFF24458AC5}" type="pres">
      <dgm:prSet presAssocID="{C4C7F29A-23F3-4297-93B7-0ED235E8799D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24ABBDB-7232-46DA-A821-F54122D0F74F}" type="pres">
      <dgm:prSet presAssocID="{DE232F68-01A4-40C2-945E-6C31147FE55E}" presName="sibTrans" presStyleCnt="0"/>
      <dgm:spPr/>
    </dgm:pt>
    <dgm:pt modelId="{065FF666-0B27-465F-B870-4D3B865C0FB7}" type="pres">
      <dgm:prSet presAssocID="{37C7BB99-1949-46D3-8A1A-DBE254068DCE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8A28484-44C4-48B5-ACFA-FD6174B5CEF9}" type="pres">
      <dgm:prSet presAssocID="{8DACFAC1-AF91-46C5-AD73-5FC900A5E2D0}" presName="sibTrans" presStyleCnt="0"/>
      <dgm:spPr/>
    </dgm:pt>
    <dgm:pt modelId="{FD322CD0-7D28-4431-8B61-B5EF3C38C801}" type="pres">
      <dgm:prSet presAssocID="{DB9E0F84-1316-4515-872B-3A50A75E316F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970F629-BC1D-442F-BED3-EF767406FE99}" type="pres">
      <dgm:prSet presAssocID="{073C8991-E813-41F5-91DD-CCFF0C622485}" presName="sibTrans" presStyleCnt="0"/>
      <dgm:spPr/>
    </dgm:pt>
    <dgm:pt modelId="{89C36CA8-7EB8-47FD-BFD0-C78DF2D1BE5D}" type="pres">
      <dgm:prSet presAssocID="{02F7BDD8-52B3-4F24-9822-C3BC2C849C5F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C6FA4752-DA1A-4985-98FC-DB8C144676C7}" srcId="{1631C797-B599-4CAF-AE2B-209A17586CDF}" destId="{02F7BDD8-52B3-4F24-9822-C3BC2C849C5F}" srcOrd="3" destOrd="0" parTransId="{A2B579C9-85EB-45F6-8D60-B3E1CDF0BD3F}" sibTransId="{D90D3D6D-62C8-403A-BFFD-DB1BE8B9FA07}"/>
    <dgm:cxn modelId="{C262E09F-9343-4767-BBF2-DED29961A81C}" type="presOf" srcId="{1631C797-B599-4CAF-AE2B-209A17586CDF}" destId="{EBDE4CD4-2521-48A1-8A19-9CA03AAC2C0D}" srcOrd="0" destOrd="0" presId="urn:microsoft.com/office/officeart/2005/8/layout/hProcess9"/>
    <dgm:cxn modelId="{0C26D386-1DE0-4950-939B-A697D34F27A3}" srcId="{1631C797-B599-4CAF-AE2B-209A17586CDF}" destId="{DB9E0F84-1316-4515-872B-3A50A75E316F}" srcOrd="2" destOrd="0" parTransId="{3AA03C62-880B-4F8F-9A27-AF2A46DCF4F5}" sibTransId="{073C8991-E813-41F5-91DD-CCFF0C622485}"/>
    <dgm:cxn modelId="{26A3B747-C3C1-4726-8144-C7589627D577}" type="presOf" srcId="{02F7BDD8-52B3-4F24-9822-C3BC2C849C5F}" destId="{89C36CA8-7EB8-47FD-BFD0-C78DF2D1BE5D}" srcOrd="0" destOrd="0" presId="urn:microsoft.com/office/officeart/2005/8/layout/hProcess9"/>
    <dgm:cxn modelId="{3B028E41-0596-45F7-8EF8-1C257C73D97E}" type="presOf" srcId="{C4C7F29A-23F3-4297-93B7-0ED235E8799D}" destId="{36B5CD82-3959-4477-B9A2-7AFF24458AC5}" srcOrd="0" destOrd="0" presId="urn:microsoft.com/office/officeart/2005/8/layout/hProcess9"/>
    <dgm:cxn modelId="{928BF86B-CDDF-49DE-8544-6CC72E1783BC}" type="presOf" srcId="{DB9E0F84-1316-4515-872B-3A50A75E316F}" destId="{FD322CD0-7D28-4431-8B61-B5EF3C38C801}" srcOrd="0" destOrd="0" presId="urn:microsoft.com/office/officeart/2005/8/layout/hProcess9"/>
    <dgm:cxn modelId="{2BF39E0F-9EDF-4045-A75E-30CF32A8FA97}" type="presOf" srcId="{37C7BB99-1949-46D3-8A1A-DBE254068DCE}" destId="{065FF666-0B27-465F-B870-4D3B865C0FB7}" srcOrd="0" destOrd="0" presId="urn:microsoft.com/office/officeart/2005/8/layout/hProcess9"/>
    <dgm:cxn modelId="{554CF8E7-642B-4636-9A60-0DE25CA1F578}" srcId="{1631C797-B599-4CAF-AE2B-209A17586CDF}" destId="{C4C7F29A-23F3-4297-93B7-0ED235E8799D}" srcOrd="0" destOrd="0" parTransId="{9F099ED7-4583-4719-BA0C-E523C2642B1E}" sibTransId="{DE232F68-01A4-40C2-945E-6C31147FE55E}"/>
    <dgm:cxn modelId="{14463F86-9641-48CF-ACF7-35F8F85F8C98}" srcId="{1631C797-B599-4CAF-AE2B-209A17586CDF}" destId="{37C7BB99-1949-46D3-8A1A-DBE254068DCE}" srcOrd="1" destOrd="0" parTransId="{C8F820A2-93E3-4CDC-8F4E-AD40907017FC}" sibTransId="{8DACFAC1-AF91-46C5-AD73-5FC900A5E2D0}"/>
    <dgm:cxn modelId="{F3AD60D7-5AC8-4A84-B9A4-89AD3EAB664A}" type="presParOf" srcId="{EBDE4CD4-2521-48A1-8A19-9CA03AAC2C0D}" destId="{19F5FFB4-6250-4E6D-AE91-476E992D4095}" srcOrd="0" destOrd="0" presId="urn:microsoft.com/office/officeart/2005/8/layout/hProcess9"/>
    <dgm:cxn modelId="{ADEC6A9C-5072-4487-97C5-7C990CBEE6F3}" type="presParOf" srcId="{EBDE4CD4-2521-48A1-8A19-9CA03AAC2C0D}" destId="{77F9BB6B-974B-4E58-ADF4-6A0EE14A3D03}" srcOrd="1" destOrd="0" presId="urn:microsoft.com/office/officeart/2005/8/layout/hProcess9"/>
    <dgm:cxn modelId="{2438B09B-D5AB-412D-BB7F-92493EADFA01}" type="presParOf" srcId="{77F9BB6B-974B-4E58-ADF4-6A0EE14A3D03}" destId="{36B5CD82-3959-4477-B9A2-7AFF24458AC5}" srcOrd="0" destOrd="0" presId="urn:microsoft.com/office/officeart/2005/8/layout/hProcess9"/>
    <dgm:cxn modelId="{9EC301F0-4A3D-42AB-9D7A-345F3BA7CB20}" type="presParOf" srcId="{77F9BB6B-974B-4E58-ADF4-6A0EE14A3D03}" destId="{124ABBDB-7232-46DA-A821-F54122D0F74F}" srcOrd="1" destOrd="0" presId="urn:microsoft.com/office/officeart/2005/8/layout/hProcess9"/>
    <dgm:cxn modelId="{98CBBEFC-1A5D-44B5-910C-6019B7D3A068}" type="presParOf" srcId="{77F9BB6B-974B-4E58-ADF4-6A0EE14A3D03}" destId="{065FF666-0B27-465F-B870-4D3B865C0FB7}" srcOrd="2" destOrd="0" presId="urn:microsoft.com/office/officeart/2005/8/layout/hProcess9"/>
    <dgm:cxn modelId="{D7EBAB33-7811-4F77-8D2C-8D44BDCE597B}" type="presParOf" srcId="{77F9BB6B-974B-4E58-ADF4-6A0EE14A3D03}" destId="{B8A28484-44C4-48B5-ACFA-FD6174B5CEF9}" srcOrd="3" destOrd="0" presId="urn:microsoft.com/office/officeart/2005/8/layout/hProcess9"/>
    <dgm:cxn modelId="{94DC1B6D-6322-41AF-8782-8E8BF5DC8FF2}" type="presParOf" srcId="{77F9BB6B-974B-4E58-ADF4-6A0EE14A3D03}" destId="{FD322CD0-7D28-4431-8B61-B5EF3C38C801}" srcOrd="4" destOrd="0" presId="urn:microsoft.com/office/officeart/2005/8/layout/hProcess9"/>
    <dgm:cxn modelId="{496727F1-85BD-4C40-B0CC-FD38674015EA}" type="presParOf" srcId="{77F9BB6B-974B-4E58-ADF4-6A0EE14A3D03}" destId="{1970F629-BC1D-442F-BED3-EF767406FE99}" srcOrd="5" destOrd="0" presId="urn:microsoft.com/office/officeart/2005/8/layout/hProcess9"/>
    <dgm:cxn modelId="{E6EF1FE2-7790-415D-B6CF-BA7768AC93EA}" type="presParOf" srcId="{77F9BB6B-974B-4E58-ADF4-6A0EE14A3D03}" destId="{89C36CA8-7EB8-47FD-BFD0-C78DF2D1BE5D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EC4C94A-DAB0-458C-AA28-FD20CD77CE43}">
      <dsp:nvSpPr>
        <dsp:cNvPr id="0" name=""/>
        <dsp:cNvSpPr/>
      </dsp:nvSpPr>
      <dsp:spPr>
        <a:xfrm>
          <a:off x="1613644" y="0"/>
          <a:ext cx="1558370" cy="1806222"/>
        </a:xfrm>
        <a:prstGeom prst="trapezoid">
          <a:avLst>
            <a:gd name="adj" fmla="val 51182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National, 16-19: Training to Compete</a:t>
          </a:r>
          <a:endParaRPr lang="en-GB" sz="1800" kern="1200" dirty="0"/>
        </a:p>
      </dsp:txBody>
      <dsp:txXfrm>
        <a:off x="1613644" y="0"/>
        <a:ext cx="1558370" cy="1806222"/>
      </dsp:txXfrm>
    </dsp:sp>
    <dsp:sp modelId="{01836636-8500-4D3E-A7AF-1810CFD1EF3C}">
      <dsp:nvSpPr>
        <dsp:cNvPr id="0" name=""/>
        <dsp:cNvSpPr/>
      </dsp:nvSpPr>
      <dsp:spPr>
        <a:xfrm>
          <a:off x="797609" y="1806222"/>
          <a:ext cx="3190439" cy="1806222"/>
        </a:xfrm>
        <a:prstGeom prst="trapezoid">
          <a:avLst>
            <a:gd name="adj" fmla="val 44159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GB" sz="1800" kern="1200" dirty="0" smtClean="0"/>
            <a:t>Regional, 13-16: Training to Train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GB" sz="1800" kern="1200" dirty="0" smtClean="0"/>
            <a:t>Up to 8 x RPCs</a:t>
          </a:r>
          <a:endParaRPr lang="en-GB" sz="1800" kern="1200" dirty="0"/>
        </a:p>
      </dsp:txBody>
      <dsp:txXfrm>
        <a:off x="1355936" y="1806222"/>
        <a:ext cx="2073785" cy="1806222"/>
      </dsp:txXfrm>
    </dsp:sp>
    <dsp:sp modelId="{3478AF2F-7E09-4A19-A00C-6A3989E93139}">
      <dsp:nvSpPr>
        <dsp:cNvPr id="0" name=""/>
        <dsp:cNvSpPr/>
      </dsp:nvSpPr>
      <dsp:spPr>
        <a:xfrm>
          <a:off x="0" y="3612444"/>
          <a:ext cx="4785659" cy="1806222"/>
        </a:xfrm>
        <a:prstGeom prst="trapezoid">
          <a:avLst>
            <a:gd name="adj" fmla="val 44159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GB" sz="1800" kern="1200" dirty="0" smtClean="0"/>
            <a:t>Local / regional, 11-13: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GB" sz="1800" kern="1200" dirty="0" smtClean="0"/>
            <a:t>Learning to Train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GB" sz="1800" kern="1200" dirty="0" smtClean="0"/>
            <a:t>20 x RTCs</a:t>
          </a:r>
          <a:endParaRPr lang="en-GB" sz="1800" kern="1200" dirty="0"/>
        </a:p>
      </dsp:txBody>
      <dsp:txXfrm>
        <a:off x="837490" y="3612444"/>
        <a:ext cx="3110678" cy="180622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6B58CAA-3912-4EAB-8EF4-63F274C3AB6C}">
      <dsp:nvSpPr>
        <dsp:cNvPr id="0" name=""/>
        <dsp:cNvSpPr/>
      </dsp:nvSpPr>
      <dsp:spPr>
        <a:xfrm>
          <a:off x="3195122" y="968438"/>
          <a:ext cx="70434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04347" y="45720"/>
              </a:lnTo>
            </a:path>
          </a:pathLst>
        </a:custGeom>
        <a:noFill/>
        <a:ln w="6350" cap="flat" cmpd="sng" algn="ctr">
          <a:solidFill>
            <a:schemeClr val="accent1">
              <a:lumMod val="2500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3528922" y="1010483"/>
        <a:ext cx="36747" cy="7349"/>
      </dsp:txXfrm>
    </dsp:sp>
    <dsp:sp modelId="{706B935F-177A-444E-B1C3-F755674F286E}">
      <dsp:nvSpPr>
        <dsp:cNvPr id="0" name=""/>
        <dsp:cNvSpPr/>
      </dsp:nvSpPr>
      <dsp:spPr>
        <a:xfrm>
          <a:off x="1496" y="55530"/>
          <a:ext cx="3195425" cy="1917255"/>
        </a:xfrm>
        <a:prstGeom prst="rect">
          <a:avLst/>
        </a:prstGeom>
        <a:solidFill>
          <a:srgbClr val="92D05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000" kern="1200" dirty="0" smtClean="0"/>
            <a:t>Athletes’ needs</a:t>
          </a:r>
          <a:endParaRPr lang="en-GB" sz="4000" kern="1200" dirty="0"/>
        </a:p>
      </dsp:txBody>
      <dsp:txXfrm>
        <a:off x="1496" y="55530"/>
        <a:ext cx="3195425" cy="1917255"/>
      </dsp:txXfrm>
    </dsp:sp>
    <dsp:sp modelId="{638C80C1-32EB-493A-AC5A-E716321AD507}">
      <dsp:nvSpPr>
        <dsp:cNvPr id="0" name=""/>
        <dsp:cNvSpPr/>
      </dsp:nvSpPr>
      <dsp:spPr>
        <a:xfrm>
          <a:off x="1599209" y="1970986"/>
          <a:ext cx="3930373" cy="704347"/>
        </a:xfrm>
        <a:custGeom>
          <a:avLst/>
          <a:gdLst/>
          <a:ahLst/>
          <a:cxnLst/>
          <a:rect l="0" t="0" r="0" b="0"/>
          <a:pathLst>
            <a:path>
              <a:moveTo>
                <a:pt x="3930373" y="0"/>
              </a:moveTo>
              <a:lnTo>
                <a:pt x="3930373" y="369273"/>
              </a:lnTo>
              <a:lnTo>
                <a:pt x="0" y="369273"/>
              </a:lnTo>
              <a:lnTo>
                <a:pt x="0" y="704347"/>
              </a:lnTo>
            </a:path>
          </a:pathLst>
        </a:custGeom>
        <a:noFill/>
        <a:ln w="6350" cap="flat" cmpd="sng" algn="ctr">
          <a:solidFill>
            <a:schemeClr val="accent1">
              <a:lumMod val="2500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3464433" y="2319485"/>
        <a:ext cx="199924" cy="7349"/>
      </dsp:txXfrm>
    </dsp:sp>
    <dsp:sp modelId="{C8457BEB-EEA1-4EDD-A5B6-5241F24052C6}">
      <dsp:nvSpPr>
        <dsp:cNvPr id="0" name=""/>
        <dsp:cNvSpPr/>
      </dsp:nvSpPr>
      <dsp:spPr>
        <a:xfrm>
          <a:off x="3931869" y="55530"/>
          <a:ext cx="3195425" cy="1917255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000" kern="1200" dirty="0" smtClean="0"/>
            <a:t>The format</a:t>
          </a:r>
          <a:endParaRPr lang="en-GB" sz="4000" kern="1200" dirty="0"/>
        </a:p>
      </dsp:txBody>
      <dsp:txXfrm>
        <a:off x="3931869" y="55530"/>
        <a:ext cx="3195425" cy="1917255"/>
      </dsp:txXfrm>
    </dsp:sp>
    <dsp:sp modelId="{4BACC3D3-8DD0-470F-AE51-3C393FB49E83}">
      <dsp:nvSpPr>
        <dsp:cNvPr id="0" name=""/>
        <dsp:cNvSpPr/>
      </dsp:nvSpPr>
      <dsp:spPr>
        <a:xfrm>
          <a:off x="3195122" y="3620641"/>
          <a:ext cx="70434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04347" y="45720"/>
              </a:lnTo>
            </a:path>
          </a:pathLst>
        </a:custGeom>
        <a:noFill/>
        <a:ln w="6350" cap="flat" cmpd="sng" algn="ctr">
          <a:solidFill>
            <a:schemeClr val="accent1">
              <a:lumMod val="2500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3528922" y="3662686"/>
        <a:ext cx="36747" cy="7349"/>
      </dsp:txXfrm>
    </dsp:sp>
    <dsp:sp modelId="{883A9813-E3A2-4900-9850-5210D4A2A944}">
      <dsp:nvSpPr>
        <dsp:cNvPr id="0" name=""/>
        <dsp:cNvSpPr/>
      </dsp:nvSpPr>
      <dsp:spPr>
        <a:xfrm>
          <a:off x="1496" y="2707733"/>
          <a:ext cx="3195425" cy="1917255"/>
        </a:xfrm>
        <a:prstGeom prst="rect">
          <a:avLst/>
        </a:prstGeom>
        <a:solidFill>
          <a:srgbClr val="FF66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000" kern="1200" dirty="0" smtClean="0"/>
            <a:t>Coaches’ needs</a:t>
          </a:r>
          <a:endParaRPr lang="en-GB" sz="4000" kern="1200" dirty="0"/>
        </a:p>
      </dsp:txBody>
      <dsp:txXfrm>
        <a:off x="1496" y="2707733"/>
        <a:ext cx="3195425" cy="1917255"/>
      </dsp:txXfrm>
    </dsp:sp>
    <dsp:sp modelId="{75A4B098-E610-4F0D-A392-4ABD305542C8}">
      <dsp:nvSpPr>
        <dsp:cNvPr id="0" name=""/>
        <dsp:cNvSpPr/>
      </dsp:nvSpPr>
      <dsp:spPr>
        <a:xfrm>
          <a:off x="3931869" y="2707733"/>
          <a:ext cx="3195425" cy="1917255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000" kern="1200" dirty="0" smtClean="0"/>
            <a:t>Competition</a:t>
          </a:r>
          <a:endParaRPr lang="en-GB" sz="4000" kern="1200" dirty="0"/>
        </a:p>
      </dsp:txBody>
      <dsp:txXfrm>
        <a:off x="3931869" y="2707733"/>
        <a:ext cx="3195425" cy="191725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35FE0D-D820-4313-8A2F-5EFBB1E67100}" type="datetimeFigureOut">
              <a:rPr lang="en-GB" smtClean="0"/>
              <a:pPr/>
              <a:t>27/01/2015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0B0F8F-AA71-424E-AF1E-9EA6D74E300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142744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21E458-26CB-4192-8FC7-943CDB0B5CC3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863989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8C79C-D5C1-471C-8F89-C85025BA1E3D}" type="datetimeFigureOut">
              <a:rPr lang="en-GB" smtClean="0"/>
              <a:pPr/>
              <a:t>27/01/2015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F0A78-A386-470D-A385-455B6674AB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32925664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8C79C-D5C1-471C-8F89-C85025BA1E3D}" type="datetimeFigureOut">
              <a:rPr lang="en-GB" smtClean="0"/>
              <a:pPr/>
              <a:t>27/01/2015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F0A78-A386-470D-A385-455B6674AB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87082238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8C79C-D5C1-471C-8F89-C85025BA1E3D}" type="datetimeFigureOut">
              <a:rPr lang="en-GB" smtClean="0"/>
              <a:pPr/>
              <a:t>27/01/2015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F0A78-A386-470D-A385-455B6674AB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7131624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8C79C-D5C1-471C-8F89-C85025BA1E3D}" type="datetimeFigureOut">
              <a:rPr lang="en-GB" smtClean="0"/>
              <a:pPr/>
              <a:t>27/01/2015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F0A78-A386-470D-A385-455B6674AB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26194978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8C79C-D5C1-471C-8F89-C85025BA1E3D}" type="datetimeFigureOut">
              <a:rPr lang="en-GB" smtClean="0"/>
              <a:pPr/>
              <a:t>27/01/2015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F0A78-A386-470D-A385-455B6674AB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5268032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8C79C-D5C1-471C-8F89-C85025BA1E3D}" type="datetimeFigureOut">
              <a:rPr lang="en-GB" smtClean="0"/>
              <a:pPr/>
              <a:t>27/01/2015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F0A78-A386-470D-A385-455B6674AB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99997945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8C79C-D5C1-471C-8F89-C85025BA1E3D}" type="datetimeFigureOut">
              <a:rPr lang="en-GB" smtClean="0"/>
              <a:pPr/>
              <a:t>27/01/2015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F0A78-A386-470D-A385-455B6674AB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71148118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8C79C-D5C1-471C-8F89-C85025BA1E3D}" type="datetimeFigureOut">
              <a:rPr lang="en-GB" smtClean="0"/>
              <a:pPr/>
              <a:t>27/01/2015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F0A78-A386-470D-A385-455B6674AB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47420509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8C79C-D5C1-471C-8F89-C85025BA1E3D}" type="datetimeFigureOut">
              <a:rPr lang="en-GB" smtClean="0"/>
              <a:pPr/>
              <a:t>27/01/2015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F0A78-A386-470D-A385-455B6674AB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93300366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8C79C-D5C1-471C-8F89-C85025BA1E3D}" type="datetimeFigureOut">
              <a:rPr lang="en-GB" smtClean="0"/>
              <a:pPr/>
              <a:t>27/01/2015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F0A78-A386-470D-A385-455B6674AB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770473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8C79C-D5C1-471C-8F89-C85025BA1E3D}" type="datetimeFigureOut">
              <a:rPr lang="en-GB" smtClean="0"/>
              <a:pPr/>
              <a:t>27/01/2015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F0A78-A386-470D-A385-455B6674AB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1371776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15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8C79C-D5C1-471C-8F89-C85025BA1E3D}" type="datetimeFigureOut">
              <a:rPr lang="en-GB" smtClean="0"/>
              <a:pPr/>
              <a:t>27/01/2015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AF0A78-A386-470D-A385-455B6674AB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102898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086068"/>
          </a:xfrm>
        </p:spPr>
        <p:txBody>
          <a:bodyPr>
            <a:normAutofit fontScale="92500" lnSpcReduction="10000"/>
          </a:bodyPr>
          <a:lstStyle/>
          <a:p>
            <a:r>
              <a:rPr lang="en-GB" b="1" dirty="0"/>
              <a:t>Strategic Review and Recommendations for Water Polo</a:t>
            </a:r>
            <a:endParaRPr lang="en-GB" dirty="0"/>
          </a:p>
          <a:p>
            <a:r>
              <a:rPr lang="en-GB" b="1" dirty="0"/>
              <a:t> </a:t>
            </a:r>
            <a:endParaRPr lang="en-GB" dirty="0"/>
          </a:p>
          <a:p>
            <a:r>
              <a:rPr lang="en-GB" b="1" dirty="0"/>
              <a:t>2015 – </a:t>
            </a:r>
            <a:r>
              <a:rPr lang="en-GB" b="1" dirty="0" smtClean="0"/>
              <a:t>2024</a:t>
            </a:r>
            <a:endParaRPr lang="en-GB" dirty="0"/>
          </a:p>
          <a:p>
            <a:r>
              <a:rPr lang="en-GB" b="1" dirty="0"/>
              <a:t>	</a:t>
            </a:r>
            <a:endParaRPr lang="en-GB" dirty="0"/>
          </a:p>
          <a:p>
            <a:r>
              <a:rPr lang="en-GB" b="1" dirty="0" smtClean="0"/>
              <a:t>January 2015</a:t>
            </a:r>
            <a:endParaRPr lang="en-GB" dirty="0"/>
          </a:p>
          <a:p>
            <a:endParaRPr lang="en-GB" dirty="0"/>
          </a:p>
        </p:txBody>
      </p:sp>
      <p:pic>
        <p:nvPicPr>
          <p:cNvPr id="4" name="Picture 3" descr="http://www.creditonswimclub.co.uk/images/amateur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24375" y="1434913"/>
            <a:ext cx="3143250" cy="1809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12373412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8899"/>
          </a:xfrm>
        </p:spPr>
        <p:txBody>
          <a:bodyPr/>
          <a:lstStyle/>
          <a:p>
            <a:r>
              <a:rPr lang="en-GB" dirty="0" smtClean="0"/>
              <a:t>Performance underpinning: training culture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43818"/>
            <a:ext cx="5181600" cy="5121367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GB" dirty="0"/>
              <a:t>Take time to build </a:t>
            </a:r>
            <a:r>
              <a:rPr lang="en-GB" dirty="0" smtClean="0"/>
              <a:t>an </a:t>
            </a:r>
            <a:r>
              <a:rPr lang="en-GB" dirty="0"/>
              <a:t>improved training </a:t>
            </a:r>
            <a:r>
              <a:rPr lang="en-GB" dirty="0" smtClean="0"/>
              <a:t>culture and environment </a:t>
            </a:r>
            <a:r>
              <a:rPr lang="en-GB" dirty="0"/>
              <a:t>in clubs / facilities (Training to </a:t>
            </a:r>
            <a:r>
              <a:rPr lang="en-GB" dirty="0" smtClean="0"/>
              <a:t>Win):</a:t>
            </a:r>
            <a:endParaRPr lang="en-GB" sz="3600" dirty="0"/>
          </a:p>
          <a:p>
            <a:pPr lvl="1"/>
            <a:r>
              <a:rPr lang="en-GB" dirty="0"/>
              <a:t>Currently training </a:t>
            </a:r>
            <a:r>
              <a:rPr lang="en-GB" dirty="0" smtClean="0"/>
              <a:t>~4-6 </a:t>
            </a:r>
            <a:r>
              <a:rPr lang="en-GB" dirty="0"/>
              <a:t>hrs </a:t>
            </a:r>
            <a:r>
              <a:rPr lang="en-GB" dirty="0" err="1"/>
              <a:t>p.w</a:t>
            </a:r>
            <a:r>
              <a:rPr lang="en-GB" dirty="0"/>
              <a:t>. vs EUR teams </a:t>
            </a:r>
            <a:r>
              <a:rPr lang="en-GB" dirty="0" smtClean="0"/>
              <a:t>2-3 </a:t>
            </a:r>
            <a:r>
              <a:rPr lang="en-GB" dirty="0"/>
              <a:t>hrs </a:t>
            </a:r>
            <a:r>
              <a:rPr lang="en-GB" dirty="0" err="1"/>
              <a:t>p.d</a:t>
            </a:r>
            <a:r>
              <a:rPr lang="en-GB" dirty="0" smtClean="0"/>
              <a:t>.</a:t>
            </a:r>
          </a:p>
          <a:p>
            <a:pPr lvl="1"/>
            <a:endParaRPr lang="en-GB" sz="3200" dirty="0"/>
          </a:p>
          <a:p>
            <a:r>
              <a:rPr lang="en-GB" dirty="0" smtClean="0"/>
              <a:t>At top end, suggest </a:t>
            </a:r>
            <a:r>
              <a:rPr lang="en-GB" dirty="0"/>
              <a:t>4 x ball sessions, 4 x swimming sessions, 3 x gym sessions = 16-24 hrs </a:t>
            </a:r>
            <a:r>
              <a:rPr lang="en-GB" dirty="0" err="1"/>
              <a:t>p.w</a:t>
            </a:r>
            <a:r>
              <a:rPr lang="en-GB" dirty="0" smtClean="0"/>
              <a:t>.:</a:t>
            </a:r>
          </a:p>
          <a:p>
            <a:pPr lvl="1"/>
            <a:r>
              <a:rPr lang="en-GB" dirty="0" smtClean="0"/>
              <a:t>Cascaded through the age grades, so that constant build-up from youngest ages</a:t>
            </a:r>
          </a:p>
          <a:p>
            <a:pPr lvl="1"/>
            <a:r>
              <a:rPr lang="en-GB" dirty="0" smtClean="0"/>
              <a:t>Supported by athlete, parent and coach education</a:t>
            </a: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Acknowledge that available pool-time is an inhibitor – but what is the alternative?</a:t>
            </a:r>
          </a:p>
          <a:p>
            <a:pPr lvl="1"/>
            <a:r>
              <a:rPr lang="en-GB" dirty="0" smtClean="0"/>
              <a:t>Need to identify clubs / centres / facilities where targets are deliverable</a:t>
            </a:r>
          </a:p>
          <a:p>
            <a:pPr lvl="1"/>
            <a:r>
              <a:rPr lang="en-GB" dirty="0" smtClean="0"/>
              <a:t>Value </a:t>
            </a:r>
            <a:r>
              <a:rPr lang="en-GB" dirty="0"/>
              <a:t>in university programmes, utilising scholarships / shared value in elite programmes </a:t>
            </a:r>
          </a:p>
        </p:txBody>
      </p:sp>
      <p:pic>
        <p:nvPicPr>
          <p:cNvPr id="5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6000" y="1343819"/>
            <a:ext cx="5181600" cy="2914650"/>
          </a:xfrm>
        </p:spPr>
      </p:pic>
      <p:pic>
        <p:nvPicPr>
          <p:cNvPr id="6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12124" y="3550536"/>
            <a:ext cx="5181600" cy="2914650"/>
          </a:xfrm>
        </p:spPr>
      </p:pic>
    </p:spTree>
    <p:extLst>
      <p:ext uri="{BB962C8B-B14F-4D97-AF65-F5344CB8AC3E}">
        <p14:creationId xmlns:p14="http://schemas.microsoft.com/office/powerpoint/2010/main" xmlns="" val="272833484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670" y="282388"/>
            <a:ext cx="10762129" cy="84716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dirty="0"/>
              <a:t>Performance underpinning: training culture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59368048"/>
              </p:ext>
            </p:extLst>
          </p:nvPr>
        </p:nvGraphicFramePr>
        <p:xfrm>
          <a:off x="726139" y="1327041"/>
          <a:ext cx="10206320" cy="50335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17030"/>
                <a:gridCol w="1390623"/>
                <a:gridCol w="2013386"/>
                <a:gridCol w="4382986"/>
                <a:gridCol w="1502295"/>
              </a:tblGrid>
              <a:tr h="537135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Age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School Year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LTAD stage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Training requirement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Hrs </a:t>
                      </a:r>
                      <a:r>
                        <a:rPr lang="en-GB" sz="1600" dirty="0" err="1" smtClean="0">
                          <a:solidFill>
                            <a:schemeClr val="bg1"/>
                          </a:solidFill>
                        </a:rPr>
                        <a:t>p.w</a:t>
                      </a:r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.</a:t>
                      </a:r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5" marB="45715" anchor="ctr"/>
                </a:tc>
              </a:tr>
              <a:tr h="381483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Under 9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3-4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Fun-based</a:t>
                      </a:r>
                      <a:r>
                        <a:rPr lang="en-GB" sz="1400" baseline="0" dirty="0" smtClean="0"/>
                        <a:t> introduction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dirty="0" smtClean="0"/>
                        <a:t>1-2 hrs </a:t>
                      </a:r>
                      <a:r>
                        <a:rPr lang="en-GB" sz="1300" dirty="0" err="1" smtClean="0"/>
                        <a:t>p.w</a:t>
                      </a:r>
                      <a:r>
                        <a:rPr lang="en-GB" sz="1300" dirty="0" smtClean="0"/>
                        <a:t>.</a:t>
                      </a:r>
                      <a:r>
                        <a:rPr lang="en-GB" sz="1300" baseline="0" dirty="0" smtClean="0"/>
                        <a:t> – learning to swim / fun-based play</a:t>
                      </a:r>
                      <a:endParaRPr lang="en-GB" sz="13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itchFamily="34" charset="0"/>
                        <a:buNone/>
                      </a:pPr>
                      <a:r>
                        <a:rPr lang="en-GB" sz="1300" dirty="0" smtClean="0"/>
                        <a:t>1-2</a:t>
                      </a:r>
                      <a:endParaRPr lang="en-GB" sz="1300" dirty="0"/>
                    </a:p>
                  </a:txBody>
                  <a:tcPr marT="45715" marB="45715" anchor="ctr"/>
                </a:tc>
              </a:tr>
              <a:tr h="487776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9-11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5-6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 smtClean="0"/>
                        <a:t>FUNdamental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dirty="0" smtClean="0"/>
                        <a:t>1-2 hrs </a:t>
                      </a:r>
                      <a:r>
                        <a:rPr lang="en-GB" sz="1300" dirty="0" err="1" smtClean="0"/>
                        <a:t>p.w</a:t>
                      </a:r>
                      <a:r>
                        <a:rPr lang="en-GB" sz="1300" dirty="0" smtClean="0"/>
                        <a:t>.</a:t>
                      </a:r>
                      <a:r>
                        <a:rPr lang="en-GB" sz="1300" baseline="0" dirty="0" smtClean="0"/>
                        <a:t> learning to swim</a:t>
                      </a:r>
                    </a:p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baseline="0" dirty="0" smtClean="0"/>
                        <a:t>1-2 hrs </a:t>
                      </a:r>
                      <a:r>
                        <a:rPr lang="en-GB" sz="1300" baseline="0" dirty="0" err="1" smtClean="0"/>
                        <a:t>p.w</a:t>
                      </a:r>
                      <a:r>
                        <a:rPr lang="en-GB" sz="1300" baseline="0" dirty="0" smtClean="0"/>
                        <a:t>. Mini Polo play</a:t>
                      </a:r>
                      <a:endParaRPr lang="en-GB" sz="13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itchFamily="34" charset="0"/>
                        <a:buNone/>
                      </a:pPr>
                      <a:r>
                        <a:rPr lang="en-GB" sz="1300" dirty="0" smtClean="0"/>
                        <a:t>2-4</a:t>
                      </a:r>
                      <a:endParaRPr lang="en-GB" sz="1300" dirty="0"/>
                    </a:p>
                  </a:txBody>
                  <a:tcPr marT="45715" marB="45715" anchor="ctr"/>
                </a:tc>
              </a:tr>
              <a:tr h="512705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11-14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7-9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Learning to Train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dirty="0" smtClean="0"/>
                        <a:t>4-5</a:t>
                      </a:r>
                      <a:r>
                        <a:rPr lang="en-GB" sz="1300" baseline="0" dirty="0" smtClean="0"/>
                        <a:t> hrs </a:t>
                      </a:r>
                      <a:r>
                        <a:rPr lang="en-GB" sz="1300" baseline="0" dirty="0" err="1" smtClean="0"/>
                        <a:t>p.w</a:t>
                      </a:r>
                      <a:r>
                        <a:rPr lang="en-GB" sz="1300" baseline="0" dirty="0" smtClean="0"/>
                        <a:t>. core skills training / Cadet Polo play</a:t>
                      </a:r>
                    </a:p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baseline="0" dirty="0" smtClean="0"/>
                        <a:t>2-3 hrs </a:t>
                      </a:r>
                      <a:r>
                        <a:rPr lang="en-GB" sz="1300" baseline="0" dirty="0" err="1" smtClean="0"/>
                        <a:t>p.w</a:t>
                      </a:r>
                      <a:r>
                        <a:rPr lang="en-GB" sz="1300" baseline="0" dirty="0" smtClean="0"/>
                        <a:t>. swim fitness</a:t>
                      </a:r>
                    </a:p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baseline="0" dirty="0" smtClean="0"/>
                        <a:t>1-2 hrs </a:t>
                      </a:r>
                      <a:r>
                        <a:rPr lang="en-GB" sz="1300" baseline="0" dirty="0" err="1" smtClean="0"/>
                        <a:t>p.w</a:t>
                      </a:r>
                      <a:r>
                        <a:rPr lang="en-GB" sz="1300" baseline="0" dirty="0" smtClean="0"/>
                        <a:t>. dry-side S&amp;C</a:t>
                      </a:r>
                      <a:endParaRPr lang="en-GB" sz="1300" dirty="0" smtClean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itchFamily="34" charset="0"/>
                        <a:buNone/>
                      </a:pPr>
                      <a:r>
                        <a:rPr lang="en-GB" sz="1300" dirty="0" smtClean="0"/>
                        <a:t>7-10</a:t>
                      </a:r>
                    </a:p>
                  </a:txBody>
                  <a:tcPr marT="45715" marB="45715" anchor="ctr"/>
                </a:tc>
              </a:tr>
              <a:tr h="512705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14-16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9-11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Training to Train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dirty="0" smtClean="0"/>
                        <a:t>6-7</a:t>
                      </a:r>
                      <a:r>
                        <a:rPr lang="en-GB" sz="1300" baseline="0" dirty="0" smtClean="0"/>
                        <a:t> hrs </a:t>
                      </a:r>
                      <a:r>
                        <a:rPr lang="en-GB" sz="1300" baseline="0" dirty="0" err="1" smtClean="0"/>
                        <a:t>p.w</a:t>
                      </a:r>
                      <a:r>
                        <a:rPr lang="en-GB" sz="1300" baseline="0" dirty="0" smtClean="0"/>
                        <a:t>. core skills / team training / match-play</a:t>
                      </a:r>
                    </a:p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baseline="0" dirty="0" smtClean="0"/>
                        <a:t>2-3 hrs </a:t>
                      </a:r>
                      <a:r>
                        <a:rPr lang="en-GB" sz="1300" baseline="0" dirty="0" err="1" smtClean="0"/>
                        <a:t>p.w</a:t>
                      </a:r>
                      <a:r>
                        <a:rPr lang="en-GB" sz="1300" baseline="0" dirty="0" smtClean="0"/>
                        <a:t>. swim fitness</a:t>
                      </a:r>
                    </a:p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baseline="0" dirty="0" smtClean="0"/>
                        <a:t>1-2 hrs </a:t>
                      </a:r>
                      <a:r>
                        <a:rPr lang="en-GB" sz="1300" baseline="0" dirty="0" err="1" smtClean="0"/>
                        <a:t>p.w</a:t>
                      </a:r>
                      <a:r>
                        <a:rPr lang="en-GB" sz="1300" baseline="0" dirty="0" smtClean="0"/>
                        <a:t>. dry-side S&amp;C</a:t>
                      </a:r>
                      <a:endParaRPr lang="en-GB" sz="1300" dirty="0" smtClean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itchFamily="34" charset="0"/>
                        <a:buNone/>
                      </a:pPr>
                      <a:r>
                        <a:rPr lang="en-GB" sz="1300" dirty="0" smtClean="0"/>
                        <a:t>9-12</a:t>
                      </a:r>
                    </a:p>
                  </a:txBody>
                  <a:tcPr marT="45715" marB="45715" anchor="ctr"/>
                </a:tc>
              </a:tr>
              <a:tr h="717818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16-19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11-13 / FE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Training to Compete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dirty="0" smtClean="0"/>
                        <a:t>8-9</a:t>
                      </a:r>
                      <a:r>
                        <a:rPr lang="en-GB" sz="1300" baseline="0" dirty="0" smtClean="0"/>
                        <a:t> hrs </a:t>
                      </a:r>
                      <a:r>
                        <a:rPr lang="en-GB" sz="1300" baseline="0" dirty="0" err="1" smtClean="0"/>
                        <a:t>p.w</a:t>
                      </a:r>
                      <a:r>
                        <a:rPr lang="en-GB" sz="1300" baseline="0" dirty="0" smtClean="0"/>
                        <a:t>. core skills / team training / match-play</a:t>
                      </a:r>
                    </a:p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baseline="0" dirty="0" smtClean="0"/>
                        <a:t>2-3 hrs </a:t>
                      </a:r>
                      <a:r>
                        <a:rPr lang="en-GB" sz="1300" baseline="0" dirty="0" err="1" smtClean="0"/>
                        <a:t>p.w</a:t>
                      </a:r>
                      <a:r>
                        <a:rPr lang="en-GB" sz="1300" baseline="0" dirty="0" smtClean="0"/>
                        <a:t>. swim fitness</a:t>
                      </a:r>
                    </a:p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baseline="0" dirty="0" smtClean="0"/>
                        <a:t>2-4 hrs </a:t>
                      </a:r>
                      <a:r>
                        <a:rPr lang="en-GB" sz="1300" baseline="0" dirty="0" err="1" smtClean="0"/>
                        <a:t>p.w</a:t>
                      </a:r>
                      <a:r>
                        <a:rPr lang="en-GB" sz="1300" baseline="0" dirty="0" smtClean="0"/>
                        <a:t>. dry-side S&amp;C</a:t>
                      </a:r>
                      <a:endParaRPr lang="en-GB" sz="1300" dirty="0" smtClean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itchFamily="34" charset="0"/>
                        <a:buNone/>
                      </a:pPr>
                      <a:r>
                        <a:rPr lang="en-GB" sz="1300" dirty="0" smtClean="0"/>
                        <a:t>12-16</a:t>
                      </a:r>
                    </a:p>
                  </a:txBody>
                  <a:tcPr marT="45715" marB="45715" anchor="ctr"/>
                </a:tc>
              </a:tr>
              <a:tr h="732192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19-23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13</a:t>
                      </a:r>
                      <a:r>
                        <a:rPr lang="en-GB" sz="1400" baseline="0" dirty="0" smtClean="0"/>
                        <a:t> / FE / HE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GB" sz="1400" dirty="0" smtClean="0"/>
                        <a:t>Training to Win</a:t>
                      </a: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dirty="0" smtClean="0"/>
                        <a:t>8-9</a:t>
                      </a:r>
                      <a:r>
                        <a:rPr lang="en-GB" sz="1300" baseline="0" dirty="0" smtClean="0"/>
                        <a:t> hrs </a:t>
                      </a:r>
                      <a:r>
                        <a:rPr lang="en-GB" sz="1300" baseline="0" dirty="0" err="1" smtClean="0"/>
                        <a:t>p.w</a:t>
                      </a:r>
                      <a:r>
                        <a:rPr lang="en-GB" sz="1300" baseline="0" dirty="0" smtClean="0"/>
                        <a:t>. core skills / team training / match-play</a:t>
                      </a:r>
                    </a:p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baseline="0" dirty="0" smtClean="0"/>
                        <a:t>4-9 hrs </a:t>
                      </a:r>
                      <a:r>
                        <a:rPr lang="en-GB" sz="1300" baseline="0" dirty="0" err="1" smtClean="0"/>
                        <a:t>p.w</a:t>
                      </a:r>
                      <a:r>
                        <a:rPr lang="en-GB" sz="1300" baseline="0" dirty="0" smtClean="0"/>
                        <a:t>. swim fitness</a:t>
                      </a:r>
                    </a:p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baseline="0" dirty="0" smtClean="0"/>
                        <a:t>4-6 hrs </a:t>
                      </a:r>
                      <a:r>
                        <a:rPr lang="en-GB" sz="1300" baseline="0" dirty="0" err="1" smtClean="0"/>
                        <a:t>p.w</a:t>
                      </a:r>
                      <a:r>
                        <a:rPr lang="en-GB" sz="1300" baseline="0" dirty="0" smtClean="0"/>
                        <a:t>. dry-side S&amp;C</a:t>
                      </a:r>
                      <a:endParaRPr lang="en-GB" sz="1300" dirty="0" smtClean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itchFamily="34" charset="0"/>
                        <a:buNone/>
                      </a:pPr>
                      <a:r>
                        <a:rPr lang="en-GB" sz="1300" dirty="0" smtClean="0"/>
                        <a:t>16-24</a:t>
                      </a:r>
                    </a:p>
                  </a:txBody>
                  <a:tcPr marT="45715" marB="45715" anchor="ctr"/>
                </a:tc>
              </a:tr>
              <a:tr h="805576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23+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HE</a:t>
                      </a:r>
                      <a:r>
                        <a:rPr lang="en-GB" sz="1400" baseline="0" dirty="0" smtClean="0"/>
                        <a:t> / employment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GB" sz="1400" dirty="0" smtClean="0"/>
                        <a:t>Training to Win</a:t>
                      </a: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dirty="0" smtClean="0"/>
                        <a:t>8-9</a:t>
                      </a:r>
                      <a:r>
                        <a:rPr lang="en-GB" sz="1300" baseline="0" dirty="0" smtClean="0"/>
                        <a:t> hrs </a:t>
                      </a:r>
                      <a:r>
                        <a:rPr lang="en-GB" sz="1300" baseline="0" dirty="0" err="1" smtClean="0"/>
                        <a:t>p.w</a:t>
                      </a:r>
                      <a:r>
                        <a:rPr lang="en-GB" sz="1300" baseline="0" dirty="0" smtClean="0"/>
                        <a:t>. core skills / team training / match-play</a:t>
                      </a:r>
                    </a:p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baseline="0" dirty="0" smtClean="0"/>
                        <a:t>4-9 hrs </a:t>
                      </a:r>
                      <a:r>
                        <a:rPr lang="en-GB" sz="1300" baseline="0" dirty="0" err="1" smtClean="0"/>
                        <a:t>p.w</a:t>
                      </a:r>
                      <a:r>
                        <a:rPr lang="en-GB" sz="1300" baseline="0" dirty="0" smtClean="0"/>
                        <a:t>. swim fitness</a:t>
                      </a:r>
                    </a:p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baseline="0" dirty="0" smtClean="0"/>
                        <a:t>4-6 hrs </a:t>
                      </a:r>
                      <a:r>
                        <a:rPr lang="en-GB" sz="1300" baseline="0" dirty="0" err="1" smtClean="0"/>
                        <a:t>p.w</a:t>
                      </a:r>
                      <a:r>
                        <a:rPr lang="en-GB" sz="1300" baseline="0" dirty="0" smtClean="0"/>
                        <a:t>. dry-side S&amp;C</a:t>
                      </a:r>
                      <a:endParaRPr lang="en-GB" sz="1300" dirty="0" smtClean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itchFamily="34" charset="0"/>
                        <a:buNone/>
                      </a:pPr>
                      <a:r>
                        <a:rPr lang="en-GB" sz="1300" dirty="0" smtClean="0"/>
                        <a:t>16-24</a:t>
                      </a:r>
                    </a:p>
                  </a:txBody>
                  <a:tcPr marT="45715" marB="4571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265149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459" y="365126"/>
            <a:ext cx="10708341" cy="912346"/>
          </a:xfrm>
        </p:spPr>
        <p:txBody>
          <a:bodyPr>
            <a:noAutofit/>
          </a:bodyPr>
          <a:lstStyle/>
          <a:p>
            <a:r>
              <a:rPr lang="en-GB" sz="3600" dirty="0" smtClean="0"/>
              <a:t>Performance underpinning: competitions development</a:t>
            </a:r>
            <a:endParaRPr lang="en-GB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45459" y="1277472"/>
            <a:ext cx="5374341" cy="5378822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F</a:t>
            </a:r>
            <a:r>
              <a:rPr lang="en-GB" dirty="0" smtClean="0"/>
              <a:t>elt needs include a structured season, Sept – May, with and agreed hierarchy of competitions:</a:t>
            </a:r>
          </a:p>
          <a:p>
            <a:pPr lvl="1"/>
            <a:r>
              <a:rPr lang="en-GB" dirty="0" smtClean="0"/>
              <a:t>Key role of Competitions &amp; Events Sub-group to deliver this</a:t>
            </a:r>
          </a:p>
          <a:p>
            <a:endParaRPr lang="en-GB" dirty="0" smtClean="0"/>
          </a:p>
          <a:p>
            <a:r>
              <a:rPr lang="en-GB" dirty="0" smtClean="0"/>
              <a:t>Regular, intense, top-level domestic competition underpinning performance (Training to Win):</a:t>
            </a:r>
          </a:p>
          <a:p>
            <a:pPr lvl="1"/>
            <a:r>
              <a:rPr lang="en-GB" dirty="0" smtClean="0"/>
              <a:t>Best against the best, week in, week out</a:t>
            </a:r>
          </a:p>
          <a:p>
            <a:pPr lvl="1"/>
            <a:r>
              <a:rPr lang="en-GB" dirty="0" smtClean="0"/>
              <a:t>Uncertainty of outcome, “to-the-wire” matches</a:t>
            </a:r>
          </a:p>
          <a:p>
            <a:pPr lvl="1"/>
            <a:r>
              <a:rPr lang="en-GB" dirty="0" smtClean="0"/>
              <a:t>Minimise the distance between domestic and international sport</a:t>
            </a:r>
          </a:p>
          <a:p>
            <a:pPr lvl="1"/>
            <a:r>
              <a:rPr lang="en-GB" dirty="0" smtClean="0"/>
              <a:t>(Creates commercial properties / spectator potential / revenue generation / increased awareness)</a:t>
            </a:r>
          </a:p>
          <a:p>
            <a:pPr lvl="1"/>
            <a:endParaRPr lang="en-GB" dirty="0" smtClean="0"/>
          </a:p>
          <a:p>
            <a:endParaRPr lang="en-GB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172199" y="1277472"/>
            <a:ext cx="5365377" cy="5378822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Junior &amp; youth </a:t>
            </a:r>
            <a:r>
              <a:rPr lang="en-GB" dirty="0" smtClean="0"/>
              <a:t>competition programme </a:t>
            </a:r>
            <a:r>
              <a:rPr lang="en-GB" dirty="0"/>
              <a:t>which:</a:t>
            </a:r>
          </a:p>
          <a:p>
            <a:pPr lvl="1"/>
            <a:r>
              <a:rPr lang="en-GB" dirty="0"/>
              <a:t>Increases amount of quality </a:t>
            </a:r>
            <a:r>
              <a:rPr lang="en-GB" dirty="0" smtClean="0"/>
              <a:t>match-play available to young players, for purposes of retention and development</a:t>
            </a:r>
            <a:endParaRPr lang="en-GB" dirty="0"/>
          </a:p>
          <a:p>
            <a:pPr lvl="1"/>
            <a:r>
              <a:rPr lang="en-GB" dirty="0"/>
              <a:t>Is aligned with </a:t>
            </a:r>
            <a:r>
              <a:rPr lang="en-GB" dirty="0" smtClean="0"/>
              <a:t>athlete development pathway </a:t>
            </a:r>
            <a:r>
              <a:rPr lang="en-GB" dirty="0"/>
              <a:t>/ </a:t>
            </a:r>
            <a:r>
              <a:rPr lang="en-GB" dirty="0" err="1"/>
              <a:t>periodised</a:t>
            </a:r>
            <a:r>
              <a:rPr lang="en-GB" dirty="0"/>
              <a:t> in support of outcomes</a:t>
            </a:r>
          </a:p>
          <a:p>
            <a:pPr lvl="1"/>
            <a:r>
              <a:rPr lang="en-GB" dirty="0" smtClean="0"/>
              <a:t>Addresses current imbalance </a:t>
            </a:r>
            <a:r>
              <a:rPr lang="en-GB" dirty="0"/>
              <a:t>between domestic and </a:t>
            </a:r>
            <a:r>
              <a:rPr lang="en-GB" dirty="0" smtClean="0"/>
              <a:t>representative WP</a:t>
            </a:r>
          </a:p>
          <a:p>
            <a:pPr lvl="1"/>
            <a:r>
              <a:rPr lang="en-GB" dirty="0" smtClean="0"/>
              <a:t>Consolidates activity across schools and club sectors</a:t>
            </a:r>
            <a:endParaRPr lang="en-GB" dirty="0"/>
          </a:p>
          <a:p>
            <a:pPr lvl="1"/>
            <a:r>
              <a:rPr lang="en-GB" dirty="0" smtClean="0"/>
              <a:t>Is sympathetic </a:t>
            </a:r>
            <a:r>
              <a:rPr lang="en-GB" dirty="0"/>
              <a:t>with players’ academic commitments</a:t>
            </a:r>
          </a:p>
          <a:p>
            <a:endParaRPr lang="en-GB" dirty="0" smtClean="0"/>
          </a:p>
          <a:p>
            <a:r>
              <a:rPr lang="en-GB" dirty="0" smtClean="0"/>
              <a:t>Development </a:t>
            </a:r>
            <a:r>
              <a:rPr lang="en-GB" dirty="0"/>
              <a:t>of match officials to support the </a:t>
            </a:r>
            <a:r>
              <a:rPr lang="en-GB" dirty="0" smtClean="0"/>
              <a:t>calendar:</a:t>
            </a:r>
          </a:p>
          <a:p>
            <a:pPr lvl="1"/>
            <a:r>
              <a:rPr lang="en-GB" dirty="0" smtClean="0"/>
              <a:t>See below on shortage of match officials – “no ref, no game”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43313601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2291334122"/>
              </p:ext>
            </p:extLst>
          </p:nvPr>
        </p:nvGraphicFramePr>
        <p:xfrm>
          <a:off x="721459" y="1350313"/>
          <a:ext cx="7128792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591670" y="349624"/>
            <a:ext cx="10762129" cy="77992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dirty="0" smtClean="0"/>
              <a:t>Competition formats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8883" y="2256865"/>
            <a:ext cx="188595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8174987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670" y="282388"/>
            <a:ext cx="10762129" cy="847165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en-GB" dirty="0" smtClean="0"/>
              <a:t>Competition pathway</a:t>
            </a:r>
            <a:endParaRPr lang="en-GB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04308741"/>
              </p:ext>
            </p:extLst>
          </p:nvPr>
        </p:nvGraphicFramePr>
        <p:xfrm>
          <a:off x="726139" y="1125336"/>
          <a:ext cx="10784542" cy="560498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66408"/>
                <a:gridCol w="1484625"/>
                <a:gridCol w="2563079"/>
                <a:gridCol w="3067573"/>
                <a:gridCol w="2702857"/>
              </a:tblGrid>
              <a:tr h="433903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Age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School Year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Competition Focus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Current competitive outlet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Recommended</a:t>
                      </a:r>
                      <a:r>
                        <a:rPr lang="en-GB" sz="1600" baseline="0" dirty="0" smtClean="0"/>
                        <a:t> g</a:t>
                      </a:r>
                      <a:r>
                        <a:rPr lang="en-GB" sz="1600" dirty="0" smtClean="0"/>
                        <a:t>ame</a:t>
                      </a:r>
                      <a:r>
                        <a:rPr lang="en-GB" sz="1600" baseline="0" dirty="0" smtClean="0"/>
                        <a:t> format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 marT="45715" marB="45715" anchor="ctr"/>
                </a:tc>
              </a:tr>
              <a:tr h="416263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Under 9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3-4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Fun-based</a:t>
                      </a:r>
                      <a:r>
                        <a:rPr lang="en-GB" sz="1400" baseline="0" dirty="0" smtClean="0"/>
                        <a:t> introduction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baseline="0" dirty="0" smtClean="0"/>
                        <a:t>Intra-school / club competition</a:t>
                      </a:r>
                      <a:endParaRPr lang="en-GB" sz="13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UKSG</a:t>
                      </a:r>
                      <a:r>
                        <a:rPr lang="en-GB" sz="1400" baseline="0" dirty="0" smtClean="0"/>
                        <a:t> </a:t>
                      </a:r>
                      <a:r>
                        <a:rPr lang="en-GB" sz="1400" baseline="0" dirty="0" err="1" smtClean="0"/>
                        <a:t>Aquasplash</a:t>
                      </a:r>
                      <a:r>
                        <a:rPr lang="en-GB" sz="1400" baseline="0" dirty="0" smtClean="0"/>
                        <a:t> Footy</a:t>
                      </a:r>
                    </a:p>
                  </a:txBody>
                  <a:tcPr marT="45715" marB="45715" anchor="ctr"/>
                </a:tc>
              </a:tr>
              <a:tr h="486973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9-11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5-6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 smtClean="0"/>
                        <a:t>FUNdamental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dirty="0" smtClean="0"/>
                        <a:t>Intra-school / club competition</a:t>
                      </a:r>
                    </a:p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dirty="0" smtClean="0"/>
                        <a:t>Local inter-school / club competition</a:t>
                      </a:r>
                      <a:endParaRPr lang="en-GB" sz="13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Mini Polo</a:t>
                      </a:r>
                    </a:p>
                  </a:txBody>
                  <a:tcPr marT="45715" marB="45715" anchor="ctr"/>
                </a:tc>
              </a:tr>
              <a:tr h="68481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11-14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7-9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Learning to Train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dirty="0" smtClean="0"/>
                        <a:t>Local inter-school / club competition</a:t>
                      </a:r>
                    </a:p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dirty="0" smtClean="0"/>
                        <a:t>ESSA U13 competition</a:t>
                      </a:r>
                    </a:p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dirty="0" smtClean="0"/>
                        <a:t>Inter-counties → U14 inter-regionals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Cadet Polo</a:t>
                      </a:r>
                      <a:endParaRPr lang="en-GB" sz="1400" dirty="0"/>
                    </a:p>
                  </a:txBody>
                  <a:tcPr marT="45715" marB="45715" anchor="ctr"/>
                </a:tc>
              </a:tr>
              <a:tr h="882647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14-16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9-11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Training to Train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dirty="0" smtClean="0"/>
                        <a:t>Local inter-school / club competition</a:t>
                      </a:r>
                    </a:p>
                    <a:p>
                      <a:pPr marL="179388" marR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300" dirty="0" smtClean="0"/>
                        <a:t>U15 National Age Group Championships / ESSA U15 competition</a:t>
                      </a:r>
                    </a:p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dirty="0" smtClean="0"/>
                        <a:t>Inter-counties → U16 inter-regionals</a:t>
                      </a:r>
                    </a:p>
                  </a:txBody>
                  <a:tcPr marT="45715" marB="45715"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Full Water Polo</a:t>
                      </a:r>
                      <a:endParaRPr lang="en-GB" sz="1400" dirty="0"/>
                    </a:p>
                  </a:txBody>
                  <a:tcPr marT="45715" marB="45715" anchor="ctr"/>
                </a:tc>
              </a:tr>
              <a:tr h="1080484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16-19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11-13 / FE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Training to Compete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dirty="0" smtClean="0"/>
                        <a:t>Local inter-school / club competition</a:t>
                      </a:r>
                    </a:p>
                    <a:p>
                      <a:pPr marL="179388" marR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300" dirty="0" smtClean="0"/>
                        <a:t>U17 National Age Group Championships</a:t>
                      </a:r>
                    </a:p>
                    <a:p>
                      <a:pPr marL="179388" marR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300" dirty="0" smtClean="0"/>
                        <a:t>ESSA U18 competition / </a:t>
                      </a:r>
                      <a:r>
                        <a:rPr lang="en-GB" sz="1300" dirty="0" err="1" smtClean="0"/>
                        <a:t>DoC</a:t>
                      </a:r>
                      <a:r>
                        <a:rPr lang="en-GB" sz="1300" dirty="0" smtClean="0"/>
                        <a:t> Cup</a:t>
                      </a:r>
                    </a:p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en-GB" sz="1300" dirty="0" smtClean="0"/>
                        <a:t>Inter-counties → U18 inter-regionals</a:t>
                      </a:r>
                    </a:p>
                    <a:p>
                      <a:pPr marL="179388" marR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300" dirty="0" smtClean="0"/>
                        <a:t>U19 National Age Group Championships</a:t>
                      </a:r>
                    </a:p>
                  </a:txBody>
                  <a:tcPr marT="45715" marB="45715"/>
                </a:tc>
                <a:tc v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 marT="45715" marB="45715" anchor="ctr"/>
                </a:tc>
              </a:tr>
              <a:tr h="882647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19-23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13</a:t>
                      </a:r>
                      <a:r>
                        <a:rPr lang="en-GB" sz="1400" baseline="0" dirty="0" smtClean="0"/>
                        <a:t> / FE / HE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342900" indent="-342900" algn="ctr">
                        <a:buAutoNum type="alphaLcParenBoth"/>
                      </a:pPr>
                      <a:r>
                        <a:rPr lang="en-GB" sz="1400" dirty="0" smtClean="0"/>
                        <a:t>Training to Win</a:t>
                      </a:r>
                    </a:p>
                    <a:p>
                      <a:pPr marL="342900" indent="-342900" algn="ctr">
                        <a:buAutoNum type="alphaLcParenBoth"/>
                      </a:pPr>
                      <a:r>
                        <a:rPr lang="en-GB" sz="1400" dirty="0" smtClean="0"/>
                        <a:t>Social &amp; recreational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174625" marR="0" indent="-1746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300" dirty="0" smtClean="0"/>
                        <a:t>BUCS / </a:t>
                      </a:r>
                      <a:r>
                        <a:rPr lang="en-GB" sz="1300" dirty="0" err="1" smtClean="0"/>
                        <a:t>Upolo</a:t>
                      </a:r>
                      <a:r>
                        <a:rPr lang="en-GB" sz="1300" dirty="0" smtClean="0"/>
                        <a:t> university competition</a:t>
                      </a:r>
                    </a:p>
                    <a:p>
                      <a:pPr marL="174625" marR="0" indent="-1746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300" dirty="0" smtClean="0"/>
                        <a:t>Open-age club leagues:</a:t>
                      </a:r>
                    </a:p>
                    <a:p>
                      <a:pPr marL="631825" marR="0" lvl="1" indent="-1746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300" dirty="0" smtClean="0"/>
                        <a:t>BWPL / British Championships</a:t>
                      </a:r>
                    </a:p>
                    <a:p>
                      <a:pPr marL="631825" marR="0" lvl="1" indent="-1746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300" dirty="0" smtClean="0"/>
                        <a:t>Regional &amp; county leagues</a:t>
                      </a:r>
                    </a:p>
                  </a:txBody>
                  <a:tcPr marT="45715" marB="45715"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730465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23+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HE</a:t>
                      </a:r>
                      <a:r>
                        <a:rPr lang="en-GB" sz="1400" baseline="0" dirty="0" smtClean="0"/>
                        <a:t> / employment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342900" indent="-342900" algn="ctr">
                        <a:buAutoNum type="alphaLcParenBoth"/>
                      </a:pPr>
                      <a:r>
                        <a:rPr lang="en-GB" sz="1400" dirty="0" smtClean="0"/>
                        <a:t>Training to Win</a:t>
                      </a:r>
                    </a:p>
                    <a:p>
                      <a:pPr marL="342900" indent="-342900" algn="ctr">
                        <a:buAutoNum type="alphaLcParenBoth"/>
                      </a:pPr>
                      <a:r>
                        <a:rPr lang="en-GB" sz="1400" dirty="0" smtClean="0"/>
                        <a:t>Social &amp; recreational</a:t>
                      </a:r>
                    </a:p>
                    <a:p>
                      <a:pPr marL="0" indent="0" algn="ctr">
                        <a:buFont typeface="+mj-lt"/>
                        <a:buNone/>
                      </a:pPr>
                      <a:r>
                        <a:rPr lang="en-GB" sz="1400" baseline="0" dirty="0" smtClean="0"/>
                        <a:t>(c)  Returners and Masters</a:t>
                      </a:r>
                      <a:endParaRPr lang="en-GB" sz="1400" dirty="0"/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300" dirty="0" smtClean="0"/>
                        <a:t>BWPL / British Championships</a:t>
                      </a:r>
                    </a:p>
                    <a:p>
                      <a:pPr marL="174625" marR="0" lvl="0" indent="-1746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300" dirty="0" smtClean="0"/>
                        <a:t>Regional &amp; county leagues</a:t>
                      </a:r>
                    </a:p>
                  </a:txBody>
                  <a:tcPr marT="45715" marB="45715" anchor="ctr"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1624391" y="1282644"/>
            <a:ext cx="400110" cy="5217839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lang="en-GB" sz="1400" dirty="0" smtClean="0"/>
              <a:t>Requires revision / consolidation so that FFP against desired outcomes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xmlns="" val="80465629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0627"/>
          </a:xfrm>
        </p:spPr>
        <p:txBody>
          <a:bodyPr>
            <a:noAutofit/>
          </a:bodyPr>
          <a:lstStyle/>
          <a:p>
            <a:r>
              <a:rPr lang="en-GB" sz="3600" dirty="0" smtClean="0"/>
              <a:t>Performance underpinning: competitions development</a:t>
            </a:r>
            <a:endParaRPr lang="en-GB" sz="3600" dirty="0"/>
          </a:p>
        </p:txBody>
      </p:sp>
      <p:sp>
        <p:nvSpPr>
          <p:cNvPr id="47" name="Content Placeholder 46"/>
          <p:cNvSpPr>
            <a:spLocks noGrp="1"/>
          </p:cNvSpPr>
          <p:nvPr>
            <p:ph sz="half" idx="2"/>
          </p:nvPr>
        </p:nvSpPr>
        <p:spPr>
          <a:xfrm>
            <a:off x="6673100" y="1290918"/>
            <a:ext cx="4680700" cy="5210733"/>
          </a:xfrm>
        </p:spPr>
        <p:txBody>
          <a:bodyPr>
            <a:normAutofit fontScale="62500" lnSpcReduction="20000"/>
          </a:bodyPr>
          <a:lstStyle/>
          <a:p>
            <a:r>
              <a:rPr lang="en-GB" dirty="0"/>
              <a:t>Changes in train within British Championships are a step along the road towards greater intensity within the domestic season:</a:t>
            </a:r>
          </a:p>
          <a:p>
            <a:pPr lvl="1"/>
            <a:r>
              <a:rPr lang="en-GB" dirty="0"/>
              <a:t>Further progression required to deliver a compelling performance / commercial offer</a:t>
            </a:r>
          </a:p>
          <a:p>
            <a:endParaRPr lang="en-GB" sz="1600" dirty="0" smtClean="0"/>
          </a:p>
          <a:p>
            <a:r>
              <a:rPr lang="en-GB" dirty="0" smtClean="0"/>
              <a:t>Medium-term </a:t>
            </a:r>
            <a:r>
              <a:rPr lang="en-GB" dirty="0"/>
              <a:t>vision to have a minimum standards-based elite league at the head of the BWPL comprising the best-appointed clubs / centres competing in top-level facilities on a season-long basis:</a:t>
            </a:r>
          </a:p>
          <a:p>
            <a:pPr lvl="1"/>
            <a:r>
              <a:rPr lang="en-GB" dirty="0"/>
              <a:t>Minimum facility requirements, including dry-side access to S&amp;C</a:t>
            </a:r>
          </a:p>
          <a:p>
            <a:pPr lvl="1"/>
            <a:r>
              <a:rPr lang="en-GB" dirty="0"/>
              <a:t>Pool time to allow </a:t>
            </a:r>
            <a:r>
              <a:rPr lang="en-GB" dirty="0" smtClean="0"/>
              <a:t>6-9 </a:t>
            </a:r>
            <a:r>
              <a:rPr lang="en-GB" dirty="0"/>
              <a:t>hours ball work </a:t>
            </a:r>
            <a:r>
              <a:rPr lang="en-GB" dirty="0" err="1"/>
              <a:t>p.w</a:t>
            </a:r>
            <a:r>
              <a:rPr lang="en-GB" dirty="0"/>
              <a:t>., and 6</a:t>
            </a:r>
            <a:r>
              <a:rPr lang="en-GB" dirty="0" smtClean="0"/>
              <a:t>-9 </a:t>
            </a:r>
            <a:r>
              <a:rPr lang="en-GB" dirty="0"/>
              <a:t>hours lane swimming</a:t>
            </a:r>
          </a:p>
          <a:p>
            <a:pPr lvl="1"/>
            <a:r>
              <a:rPr lang="en-GB" dirty="0" smtClean="0"/>
              <a:t>Quality-assured </a:t>
            </a:r>
            <a:r>
              <a:rPr lang="en-GB" dirty="0"/>
              <a:t>coaching structures</a:t>
            </a:r>
          </a:p>
          <a:p>
            <a:pPr lvl="1"/>
            <a:r>
              <a:rPr lang="en-GB" dirty="0"/>
              <a:t>Junior &amp; youth development </a:t>
            </a:r>
            <a:r>
              <a:rPr lang="en-GB" dirty="0" smtClean="0"/>
              <a:t>programmes / links</a:t>
            </a:r>
            <a:endParaRPr lang="en-GB" dirty="0"/>
          </a:p>
          <a:p>
            <a:pPr lvl="1"/>
            <a:r>
              <a:rPr lang="en-GB" dirty="0" smtClean="0"/>
              <a:t>Senior men’s </a:t>
            </a:r>
            <a:r>
              <a:rPr lang="en-GB" dirty="0"/>
              <a:t>and women’s teams</a:t>
            </a:r>
          </a:p>
          <a:p>
            <a:endParaRPr lang="en-US" sz="1600" dirty="0"/>
          </a:p>
          <a:p>
            <a:r>
              <a:rPr lang="en-US" dirty="0"/>
              <a:t>Open opportunity for other clubs to aspire to this level, if they qualify for promotion and can fulfil minimum standards requirements:</a:t>
            </a:r>
          </a:p>
          <a:p>
            <a:pPr lvl="1"/>
            <a:r>
              <a:rPr lang="en-US" dirty="0"/>
              <a:t>Diminished standards at different levels, to help build towards elite …?</a:t>
            </a:r>
            <a:endParaRPr lang="en-GB" dirty="0"/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1826559" y="1290918"/>
            <a:ext cx="176380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Elite League / BWPL Premiership</a:t>
            </a:r>
            <a:endParaRPr lang="en-GB" sz="1600" dirty="0"/>
          </a:p>
        </p:txBody>
      </p:sp>
      <p:sp>
        <p:nvSpPr>
          <p:cNvPr id="5" name="Rectangle 4"/>
          <p:cNvSpPr/>
          <p:nvPr/>
        </p:nvSpPr>
        <p:spPr>
          <a:xfrm>
            <a:off x="703730" y="2673911"/>
            <a:ext cx="170329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BWPL Regional 1</a:t>
            </a:r>
            <a:endParaRPr lang="en-GB" sz="1600" dirty="0"/>
          </a:p>
        </p:txBody>
      </p:sp>
      <p:sp>
        <p:nvSpPr>
          <p:cNvPr id="6" name="Rectangle 5"/>
          <p:cNvSpPr/>
          <p:nvPr/>
        </p:nvSpPr>
        <p:spPr>
          <a:xfrm>
            <a:off x="703730" y="3733800"/>
            <a:ext cx="170329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BWPL Regional 2</a:t>
            </a:r>
            <a:endParaRPr lang="en-GB" sz="1600" dirty="0"/>
          </a:p>
        </p:txBody>
      </p:sp>
      <p:sp>
        <p:nvSpPr>
          <p:cNvPr id="7" name="Rectangle 6"/>
          <p:cNvSpPr/>
          <p:nvPr/>
        </p:nvSpPr>
        <p:spPr>
          <a:xfrm>
            <a:off x="2967318" y="2673911"/>
            <a:ext cx="1703293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BWPL Regional 1</a:t>
            </a:r>
            <a:endParaRPr lang="en-GB" sz="1600" dirty="0"/>
          </a:p>
        </p:txBody>
      </p:sp>
      <p:sp>
        <p:nvSpPr>
          <p:cNvPr id="8" name="Rectangle 7"/>
          <p:cNvSpPr/>
          <p:nvPr/>
        </p:nvSpPr>
        <p:spPr>
          <a:xfrm>
            <a:off x="2967318" y="3733800"/>
            <a:ext cx="1703293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BWPL Regional 1</a:t>
            </a:r>
            <a:endParaRPr lang="en-GB" sz="1600" dirty="0"/>
          </a:p>
        </p:txBody>
      </p:sp>
      <p:cxnSp>
        <p:nvCxnSpPr>
          <p:cNvPr id="10" name="Straight Connector 9"/>
          <p:cNvCxnSpPr>
            <a:stCxn id="5" idx="2"/>
            <a:endCxn id="6" idx="0"/>
          </p:cNvCxnSpPr>
          <p:nvPr/>
        </p:nvCxnSpPr>
        <p:spPr>
          <a:xfrm>
            <a:off x="1555377" y="3588311"/>
            <a:ext cx="0" cy="1454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7" idx="2"/>
            <a:endCxn id="8" idx="0"/>
          </p:cNvCxnSpPr>
          <p:nvPr/>
        </p:nvCxnSpPr>
        <p:spPr>
          <a:xfrm>
            <a:off x="3818965" y="3588311"/>
            <a:ext cx="0" cy="1454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endCxn id="4" idx="2"/>
          </p:cNvCxnSpPr>
          <p:nvPr/>
        </p:nvCxnSpPr>
        <p:spPr>
          <a:xfrm flipV="1">
            <a:off x="2702859" y="2205318"/>
            <a:ext cx="5603" cy="2151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5" idx="0"/>
          </p:cNvCxnSpPr>
          <p:nvPr/>
        </p:nvCxnSpPr>
        <p:spPr>
          <a:xfrm flipV="1">
            <a:off x="1555377" y="2420471"/>
            <a:ext cx="0" cy="253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7" idx="0"/>
          </p:cNvCxnSpPr>
          <p:nvPr/>
        </p:nvCxnSpPr>
        <p:spPr>
          <a:xfrm flipV="1">
            <a:off x="3818965" y="2420471"/>
            <a:ext cx="0" cy="253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555377" y="2420471"/>
            <a:ext cx="226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703730" y="4867835"/>
            <a:ext cx="3966881" cy="2689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703730" y="5087471"/>
            <a:ext cx="3966881" cy="6409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Regional Leagues (as current)</a:t>
            </a:r>
            <a:endParaRPr lang="en-GB" sz="1600" dirty="0"/>
          </a:p>
        </p:txBody>
      </p:sp>
      <p:sp>
        <p:nvSpPr>
          <p:cNvPr id="28" name="Rectangle 27"/>
          <p:cNvSpPr/>
          <p:nvPr/>
        </p:nvSpPr>
        <p:spPr>
          <a:xfrm>
            <a:off x="694765" y="5860675"/>
            <a:ext cx="3975846" cy="6409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Local Leagues (as current)</a:t>
            </a:r>
            <a:endParaRPr lang="en-GB" sz="1600" dirty="0"/>
          </a:p>
        </p:txBody>
      </p:sp>
      <p:sp>
        <p:nvSpPr>
          <p:cNvPr id="29" name="TextBox 28"/>
          <p:cNvSpPr txBox="1"/>
          <p:nvPr/>
        </p:nvSpPr>
        <p:spPr>
          <a:xfrm>
            <a:off x="4766983" y="1263169"/>
            <a:ext cx="169432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Eight-team competition, </a:t>
            </a:r>
          </a:p>
          <a:p>
            <a:pPr algn="ctr"/>
            <a:r>
              <a:rPr lang="en-GB" sz="1400" dirty="0" smtClean="0"/>
              <a:t>season-long, H / A</a:t>
            </a:r>
            <a:endParaRPr lang="en-GB" sz="1400" dirty="0"/>
          </a:p>
        </p:txBody>
      </p:sp>
      <p:sp>
        <p:nvSpPr>
          <p:cNvPr id="30" name="TextBox 29"/>
          <p:cNvSpPr txBox="1"/>
          <p:nvPr/>
        </p:nvSpPr>
        <p:spPr>
          <a:xfrm>
            <a:off x="4710951" y="2134061"/>
            <a:ext cx="180638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Promotion subject to</a:t>
            </a:r>
          </a:p>
          <a:p>
            <a:pPr algn="ctr"/>
            <a:r>
              <a:rPr lang="en-GB" sz="1400" dirty="0" smtClean="0"/>
              <a:t>fulfilment of </a:t>
            </a:r>
          </a:p>
          <a:p>
            <a:pPr algn="ctr"/>
            <a:r>
              <a:rPr lang="en-GB" sz="1400" dirty="0" smtClean="0"/>
              <a:t>minimum standards</a:t>
            </a:r>
            <a:endParaRPr lang="en-GB" sz="1400" dirty="0"/>
          </a:p>
        </p:txBody>
      </p:sp>
      <p:sp>
        <p:nvSpPr>
          <p:cNvPr id="31" name="TextBox 30"/>
          <p:cNvSpPr txBox="1"/>
          <p:nvPr/>
        </p:nvSpPr>
        <p:spPr>
          <a:xfrm>
            <a:off x="4840939" y="3004953"/>
            <a:ext cx="15464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Central-venue matches</a:t>
            </a:r>
          </a:p>
          <a:p>
            <a:pPr algn="ctr"/>
            <a:r>
              <a:rPr lang="en-GB" sz="1400" dirty="0" smtClean="0"/>
              <a:t>Play-offs involving</a:t>
            </a:r>
          </a:p>
          <a:p>
            <a:pPr algn="ctr"/>
            <a:r>
              <a:rPr lang="en-GB" sz="1400" dirty="0" smtClean="0"/>
              <a:t>crossover matches</a:t>
            </a:r>
            <a:endParaRPr lang="en-GB" sz="1400" dirty="0"/>
          </a:p>
        </p:txBody>
      </p:sp>
      <p:sp>
        <p:nvSpPr>
          <p:cNvPr id="45" name="TextBox 44"/>
          <p:cNvSpPr txBox="1"/>
          <p:nvPr/>
        </p:nvSpPr>
        <p:spPr>
          <a:xfrm>
            <a:off x="4840939" y="4390781"/>
            <a:ext cx="15464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Player registration</a:t>
            </a:r>
          </a:p>
          <a:p>
            <a:pPr algn="ctr"/>
            <a:r>
              <a:rPr lang="en-GB" sz="1400" dirty="0" smtClean="0"/>
              <a:t>permits athlete</a:t>
            </a:r>
          </a:p>
          <a:p>
            <a:pPr algn="ctr"/>
            <a:r>
              <a:rPr lang="en-GB" sz="1400" dirty="0" smtClean="0"/>
              <a:t>involvement at</a:t>
            </a:r>
          </a:p>
          <a:p>
            <a:pPr algn="ctr"/>
            <a:r>
              <a:rPr lang="en-GB" sz="1400" dirty="0" smtClean="0"/>
              <a:t>different levels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xmlns="" val="270819446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build="p"/>
      <p:bldP spid="29" grpId="0"/>
      <p:bldP spid="30" grpId="0"/>
      <p:bldP spid="31" grpId="0"/>
      <p:bldP spid="4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8557"/>
          </a:xfrm>
        </p:spPr>
        <p:txBody>
          <a:bodyPr/>
          <a:lstStyle/>
          <a:p>
            <a:r>
              <a:rPr lang="en-GB" dirty="0" smtClean="0"/>
              <a:t>Regional hub sites</a:t>
            </a:r>
            <a:endParaRPr lang="en-GB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xmlns="" val="2694460373"/>
              </p:ext>
            </p:extLst>
          </p:nvPr>
        </p:nvGraphicFramePr>
        <p:xfrm>
          <a:off x="3642172" y="601258"/>
          <a:ext cx="862768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38199" y="1248489"/>
            <a:ext cx="3033907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Where? Full-size Olympic pools in: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Bristol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Leeds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London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Manchester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Plymouth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Sheffield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Sunderland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8199" y="3295058"/>
            <a:ext cx="233429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50m university pools in: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Bath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Guildford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Loughborough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Norwich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Birmingham (planned)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8199" y="4864718"/>
            <a:ext cx="280397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14 x other 50m pools including: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Aldershot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Corby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Liverpool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London boroughs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Nottingham (planned)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Portsmouth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95682" y="6311268"/>
            <a:ext cx="434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One of these identified as a national centre?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59020984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/>
      <p:bldP spid="7" grpId="0"/>
      <p:bldP spid="8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6134"/>
          </a:xfrm>
        </p:spPr>
        <p:txBody>
          <a:bodyPr/>
          <a:lstStyle/>
          <a:p>
            <a:r>
              <a:rPr lang="en-GB" dirty="0" smtClean="0"/>
              <a:t>Participation and club development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838200" y="1331261"/>
            <a:ext cx="5181600" cy="3092822"/>
          </a:xfrm>
        </p:spPr>
        <p:txBody>
          <a:bodyPr>
            <a:normAutofit fontScale="62500" lnSpcReduction="20000"/>
          </a:bodyPr>
          <a:lstStyle/>
          <a:p>
            <a:r>
              <a:rPr lang="en-GB" dirty="0" smtClean="0"/>
              <a:t>Estimated 7000 active WP players:</a:t>
            </a:r>
          </a:p>
          <a:p>
            <a:pPr lvl="1"/>
            <a:r>
              <a:rPr lang="en-GB" dirty="0" smtClean="0"/>
              <a:t>Registration imprecise, needs better data</a:t>
            </a:r>
          </a:p>
          <a:p>
            <a:pPr lvl="1"/>
            <a:r>
              <a:rPr lang="en-GB" dirty="0" smtClean="0"/>
              <a:t>7.5% of ASA Category 2 membership</a:t>
            </a:r>
          </a:p>
          <a:p>
            <a:pPr lvl="1"/>
            <a:r>
              <a:rPr lang="en-GB" dirty="0" smtClean="0"/>
              <a:t>Cf. lacrosse (16,000), baseball / softball (21,000), volleyball (42,000)</a:t>
            </a:r>
          </a:p>
          <a:p>
            <a:endParaRPr lang="en-GB" sz="1600" dirty="0" smtClean="0"/>
          </a:p>
          <a:p>
            <a:r>
              <a:rPr lang="en-GB" dirty="0" smtClean="0"/>
              <a:t>Lots of “pub teams” – fewer “clubs”:</a:t>
            </a:r>
          </a:p>
          <a:p>
            <a:pPr lvl="1"/>
            <a:r>
              <a:rPr lang="en-GB" dirty="0" smtClean="0"/>
              <a:t>Club = multiple teams, pyramid structure, training culture, etc.</a:t>
            </a:r>
          </a:p>
          <a:p>
            <a:endParaRPr lang="en-GB" sz="1600" dirty="0" smtClean="0"/>
          </a:p>
          <a:p>
            <a:r>
              <a:rPr lang="en-GB" dirty="0" smtClean="0"/>
              <a:t>Flawed assumption that LTS will produce more players – need agreed, progressive introduction via small-sided games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172199" y="1331260"/>
            <a:ext cx="5392271" cy="5150221"/>
          </a:xfrm>
        </p:spPr>
        <p:txBody>
          <a:bodyPr>
            <a:normAutofit fontScale="62500" lnSpcReduction="20000"/>
          </a:bodyPr>
          <a:lstStyle/>
          <a:p>
            <a:r>
              <a:rPr lang="en-GB" dirty="0"/>
              <a:t>Structured recruitment </a:t>
            </a:r>
            <a:r>
              <a:rPr lang="en-GB" dirty="0" smtClean="0"/>
              <a:t>through </a:t>
            </a:r>
            <a:r>
              <a:rPr lang="en-GB" dirty="0"/>
              <a:t>quality programmes:</a:t>
            </a:r>
          </a:p>
          <a:p>
            <a:pPr lvl="1"/>
            <a:r>
              <a:rPr lang="en-GB" dirty="0"/>
              <a:t>Coaching in schools / </a:t>
            </a:r>
            <a:r>
              <a:rPr lang="en-GB" dirty="0" err="1" smtClean="0"/>
              <a:t>Sportivate</a:t>
            </a:r>
            <a:endParaRPr lang="en-GB" dirty="0" smtClean="0"/>
          </a:p>
          <a:p>
            <a:pPr lvl="1"/>
            <a:r>
              <a:rPr lang="en-GB" dirty="0" smtClean="0"/>
              <a:t>Swimming pool / leisure centre programmes</a:t>
            </a:r>
          </a:p>
          <a:p>
            <a:pPr lvl="1"/>
            <a:r>
              <a:rPr lang="en-GB" dirty="0" smtClean="0"/>
              <a:t>Strong and clear links into quality clubs</a:t>
            </a:r>
            <a:endParaRPr lang="en-GB" dirty="0"/>
          </a:p>
          <a:p>
            <a:endParaRPr lang="en-GB" sz="1900" dirty="0" smtClean="0"/>
          </a:p>
          <a:p>
            <a:r>
              <a:rPr lang="en-GB" dirty="0" smtClean="0"/>
              <a:t>Recruitment </a:t>
            </a:r>
            <a:r>
              <a:rPr lang="en-GB" dirty="0"/>
              <a:t>/ retention requires a quality experience in clubs:</a:t>
            </a:r>
          </a:p>
          <a:p>
            <a:pPr lvl="1"/>
            <a:r>
              <a:rPr lang="en-GB" dirty="0"/>
              <a:t>Coaching</a:t>
            </a:r>
          </a:p>
          <a:p>
            <a:pPr lvl="1"/>
            <a:r>
              <a:rPr lang="en-GB" dirty="0"/>
              <a:t>Training into appropriate competition</a:t>
            </a:r>
          </a:p>
          <a:p>
            <a:pPr lvl="1"/>
            <a:r>
              <a:rPr lang="en-GB" dirty="0"/>
              <a:t>Pool-time</a:t>
            </a:r>
          </a:p>
          <a:p>
            <a:pPr lvl="1"/>
            <a:r>
              <a:rPr lang="en-GB" dirty="0"/>
              <a:t>Facilities</a:t>
            </a:r>
          </a:p>
          <a:p>
            <a:pPr lvl="1"/>
            <a:r>
              <a:rPr lang="en-GB" dirty="0"/>
              <a:t>Safe and well-managed</a:t>
            </a:r>
          </a:p>
          <a:p>
            <a:endParaRPr lang="en-GB" sz="1900" dirty="0" smtClean="0"/>
          </a:p>
          <a:p>
            <a:r>
              <a:rPr lang="en-GB" dirty="0" smtClean="0"/>
              <a:t>Emerging Beacon club model for an agreed hub-club framework:</a:t>
            </a:r>
          </a:p>
          <a:p>
            <a:pPr lvl="1"/>
            <a:r>
              <a:rPr lang="en-GB" dirty="0" smtClean="0"/>
              <a:t>School-club links</a:t>
            </a:r>
          </a:p>
          <a:p>
            <a:pPr lvl="1"/>
            <a:r>
              <a:rPr lang="en-GB" dirty="0" smtClean="0"/>
              <a:t>University-club links</a:t>
            </a:r>
          </a:p>
          <a:p>
            <a:pPr lvl="1"/>
            <a:r>
              <a:rPr lang="en-GB" dirty="0" smtClean="0"/>
              <a:t>Hub-satellite links</a:t>
            </a:r>
          </a:p>
          <a:p>
            <a:pPr lvl="1"/>
            <a:r>
              <a:rPr lang="en-GB" dirty="0" smtClean="0"/>
              <a:t>Level separation between hub and satellites</a:t>
            </a:r>
          </a:p>
          <a:p>
            <a:pPr lvl="1"/>
            <a:r>
              <a:rPr lang="en-GB" dirty="0" smtClean="0"/>
              <a:t>Need for clarification and communication of this model, to address current fears within the sport</a:t>
            </a:r>
            <a:endParaRPr lang="en-GB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xmlns="" val="2162587818"/>
              </p:ext>
            </p:extLst>
          </p:nvPr>
        </p:nvGraphicFramePr>
        <p:xfrm>
          <a:off x="1166906" y="4230353"/>
          <a:ext cx="4619812" cy="24538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38200" y="4424083"/>
            <a:ext cx="37928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/>
              <a:t>Proposed age-and-stage pathway:</a:t>
            </a:r>
            <a:endParaRPr lang="en-GB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369182" y="6142927"/>
            <a:ext cx="29182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i="1" dirty="0" err="1" smtClean="0"/>
              <a:t>FUNdamental</a:t>
            </a:r>
            <a:r>
              <a:rPr lang="en-GB" sz="1600" i="1" dirty="0" smtClean="0"/>
              <a:t> / Learning to Train</a:t>
            </a:r>
            <a:endParaRPr lang="en-GB" sz="1600" i="1" dirty="0"/>
          </a:p>
        </p:txBody>
      </p:sp>
    </p:spTree>
    <p:extLst>
      <p:ext uri="{BB962C8B-B14F-4D97-AF65-F5344CB8AC3E}">
        <p14:creationId xmlns:p14="http://schemas.microsoft.com/office/powerpoint/2010/main" xmlns="" val="223922558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Graphic spid="6" grpId="0">
        <p:bldAsOne/>
      </p:bldGraphic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435" y="365125"/>
            <a:ext cx="10830953" cy="858557"/>
          </a:xfrm>
        </p:spPr>
        <p:txBody>
          <a:bodyPr/>
          <a:lstStyle/>
          <a:p>
            <a:r>
              <a:rPr lang="en-GB" dirty="0" smtClean="0"/>
              <a:t>Workforce development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24436" y="1264304"/>
            <a:ext cx="5473140" cy="443472"/>
          </a:xfrm>
        </p:spPr>
        <p:txBody>
          <a:bodyPr/>
          <a:lstStyle/>
          <a:p>
            <a:r>
              <a:rPr lang="en-GB" dirty="0" smtClean="0"/>
              <a:t>Coaching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24436" y="1801905"/>
            <a:ext cx="5647764" cy="3630707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en-GB" sz="1900" dirty="0" smtClean="0"/>
              <a:t>Quality and quantity key to all of the above – critical priority area</a:t>
            </a:r>
          </a:p>
          <a:p>
            <a:pPr>
              <a:spcBef>
                <a:spcPts val="0"/>
              </a:spcBef>
            </a:pPr>
            <a:endParaRPr lang="en-GB" sz="1300" dirty="0" smtClean="0"/>
          </a:p>
          <a:p>
            <a:pPr>
              <a:spcBef>
                <a:spcPts val="0"/>
              </a:spcBef>
            </a:pPr>
            <a:r>
              <a:rPr lang="en-GB" sz="1900" dirty="0" smtClean="0"/>
              <a:t>Pre-Level 1 course(s) – “Ready to Coach”:</a:t>
            </a:r>
          </a:p>
          <a:p>
            <a:pPr lvl="1">
              <a:spcBef>
                <a:spcPts val="0"/>
              </a:spcBef>
            </a:pPr>
            <a:r>
              <a:rPr lang="en-GB" sz="1900" dirty="0" smtClean="0"/>
              <a:t>Comprising generic elements of current Level 1</a:t>
            </a:r>
          </a:p>
          <a:p>
            <a:pPr lvl="1">
              <a:spcBef>
                <a:spcPts val="0"/>
              </a:spcBef>
            </a:pPr>
            <a:r>
              <a:rPr lang="en-GB" sz="1900" dirty="0" smtClean="0"/>
              <a:t>Amend Level 1 to include additional technical content</a:t>
            </a:r>
          </a:p>
          <a:p>
            <a:pPr lvl="1">
              <a:spcBef>
                <a:spcPts val="0"/>
              </a:spcBef>
            </a:pPr>
            <a:r>
              <a:rPr lang="en-GB" sz="1900" dirty="0" smtClean="0"/>
              <a:t>Review Level 2 in light of the above</a:t>
            </a:r>
          </a:p>
          <a:p>
            <a:pPr>
              <a:spcBef>
                <a:spcPts val="0"/>
              </a:spcBef>
            </a:pPr>
            <a:endParaRPr lang="en-GB" sz="1300" dirty="0" smtClean="0"/>
          </a:p>
          <a:p>
            <a:pPr>
              <a:spcBef>
                <a:spcPts val="0"/>
              </a:spcBef>
            </a:pPr>
            <a:r>
              <a:rPr lang="en-GB" sz="1900" dirty="0" smtClean="0"/>
              <a:t>Finalise and propagate Level 3</a:t>
            </a:r>
          </a:p>
          <a:p>
            <a:pPr>
              <a:spcBef>
                <a:spcPts val="0"/>
              </a:spcBef>
            </a:pPr>
            <a:endParaRPr lang="en-GB" sz="1300" dirty="0" smtClean="0"/>
          </a:p>
          <a:p>
            <a:pPr>
              <a:spcBef>
                <a:spcPts val="0"/>
              </a:spcBef>
            </a:pPr>
            <a:r>
              <a:rPr lang="en-GB" sz="1900" dirty="0" smtClean="0"/>
              <a:t>Develop WP-specific CPD modules for L1-2, with online resources</a:t>
            </a:r>
          </a:p>
          <a:p>
            <a:pPr>
              <a:spcBef>
                <a:spcPts val="0"/>
              </a:spcBef>
            </a:pPr>
            <a:endParaRPr lang="en-GB" sz="1300" dirty="0" smtClean="0"/>
          </a:p>
          <a:p>
            <a:pPr>
              <a:spcBef>
                <a:spcPts val="0"/>
              </a:spcBef>
            </a:pPr>
            <a:r>
              <a:rPr lang="en-GB" sz="1800" dirty="0" smtClean="0"/>
              <a:t>Address cost of CEP: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6293224" y="1264304"/>
            <a:ext cx="5183188" cy="483813"/>
          </a:xfrm>
        </p:spPr>
        <p:txBody>
          <a:bodyPr/>
          <a:lstStyle/>
          <a:p>
            <a:r>
              <a:rPr lang="en-GB" dirty="0" smtClean="0"/>
              <a:t>Match officials</a:t>
            </a:r>
            <a:endParaRPr lang="en-GB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xmlns="" val="1883867307"/>
              </p:ext>
            </p:extLst>
          </p:nvPr>
        </p:nvGraphicFramePr>
        <p:xfrm>
          <a:off x="814386" y="5078803"/>
          <a:ext cx="518319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3865"/>
                <a:gridCol w="863865"/>
                <a:gridCol w="863865"/>
                <a:gridCol w="863865"/>
                <a:gridCol w="863865"/>
                <a:gridCol w="863865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FA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RFU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RFL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EN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 smtClean="0"/>
                        <a:t>IoS</a:t>
                      </a:r>
                      <a:r>
                        <a:rPr lang="en-GB" sz="1400" dirty="0" smtClean="0"/>
                        <a:t> / WP</a:t>
                      </a:r>
                      <a:endParaRPr lang="en-GB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Level 1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100-175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100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140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150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192-370</a:t>
                      </a:r>
                      <a:endParaRPr lang="en-GB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Level 2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100-175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138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200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360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620-650</a:t>
                      </a:r>
                      <a:endParaRPr lang="en-GB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Level 3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450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750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850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1200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???</a:t>
                      </a:r>
                      <a:endParaRPr lang="en-GB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Content Placeholder 4"/>
          <p:cNvSpPr txBox="1">
            <a:spLocks/>
          </p:cNvSpPr>
          <p:nvPr/>
        </p:nvSpPr>
        <p:spPr>
          <a:xfrm>
            <a:off x="6293224" y="1801904"/>
            <a:ext cx="5446058" cy="505609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Ageing population, declining numbers, places intolerable burden on handful of individuals:</a:t>
            </a:r>
          </a:p>
          <a:p>
            <a:pPr lvl="1"/>
            <a:r>
              <a:rPr lang="en-GB" dirty="0" smtClean="0"/>
              <a:t>6-12 top-end officials, majority at D Grade, few in the middle – hiatus in the pipeline</a:t>
            </a:r>
          </a:p>
          <a:p>
            <a:endParaRPr lang="en-GB" sz="1700" dirty="0" smtClean="0"/>
          </a:p>
          <a:p>
            <a:r>
              <a:rPr lang="en-GB" dirty="0" smtClean="0"/>
              <a:t>Why so few? High demands, low job satisfaction:</a:t>
            </a:r>
          </a:p>
          <a:p>
            <a:pPr lvl="1"/>
            <a:r>
              <a:rPr lang="en-GB" dirty="0" smtClean="0"/>
              <a:t>Including through player abuse / inappropriate disciplinary framework</a:t>
            </a:r>
          </a:p>
          <a:p>
            <a:endParaRPr lang="en-GB" sz="1700" dirty="0" smtClean="0"/>
          </a:p>
          <a:p>
            <a:r>
              <a:rPr lang="en-GB" dirty="0" smtClean="0"/>
              <a:t>Urgent action required, including:</a:t>
            </a:r>
          </a:p>
          <a:p>
            <a:pPr lvl="1"/>
            <a:r>
              <a:rPr lang="en-GB" dirty="0"/>
              <a:t>Pathway review under way, requires support </a:t>
            </a:r>
            <a:endParaRPr lang="en-GB" dirty="0" smtClean="0"/>
          </a:p>
          <a:p>
            <a:pPr lvl="1"/>
            <a:r>
              <a:rPr lang="en-GB" dirty="0" smtClean="0"/>
              <a:t>Promotional initiative to drive recruitment</a:t>
            </a:r>
          </a:p>
          <a:p>
            <a:pPr lvl="1"/>
            <a:r>
              <a:rPr lang="en-GB" dirty="0" smtClean="0"/>
              <a:t>Introduce “Junior Whistler” award, or equivalent</a:t>
            </a:r>
          </a:p>
          <a:p>
            <a:pPr lvl="1"/>
            <a:r>
              <a:rPr lang="en-GB" dirty="0" smtClean="0"/>
              <a:t>Finalise table officials award under development</a:t>
            </a:r>
          </a:p>
          <a:p>
            <a:pPr lvl="1"/>
            <a:r>
              <a:rPr lang="en-GB" dirty="0"/>
              <a:t>C</a:t>
            </a:r>
            <a:r>
              <a:rPr lang="en-GB" dirty="0" smtClean="0"/>
              <a:t>lean database of current, active officials</a:t>
            </a:r>
          </a:p>
          <a:p>
            <a:pPr lvl="1"/>
            <a:r>
              <a:rPr lang="en-GB" dirty="0" smtClean="0"/>
              <a:t>Introduce Code of Conduct / Respect campaign, to protect officials</a:t>
            </a:r>
          </a:p>
          <a:p>
            <a:pPr lvl="1"/>
            <a:r>
              <a:rPr lang="en-GB" dirty="0" smtClean="0"/>
              <a:t>Introduce WP-specific disciplinary process, aside of ASA, to deal quickly &amp; efficiently with serious incidents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88435991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9240"/>
          </a:xfrm>
        </p:spPr>
        <p:txBody>
          <a:bodyPr/>
          <a:lstStyle/>
          <a:p>
            <a:r>
              <a:rPr lang="en-GB" dirty="0" err="1" smtClean="0"/>
              <a:t>Marcomms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04366"/>
            <a:ext cx="5181600" cy="5177116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Clearly identifiable brand to unify the sport:</a:t>
            </a:r>
          </a:p>
          <a:p>
            <a:pPr lvl="1"/>
            <a:r>
              <a:rPr lang="en-GB" dirty="0" smtClean="0"/>
              <a:t>“England Water Polo” …?</a:t>
            </a:r>
          </a:p>
          <a:p>
            <a:pPr lvl="1"/>
            <a:r>
              <a:rPr lang="en-GB" dirty="0" smtClean="0"/>
              <a:t>Logo for use in all communications</a:t>
            </a:r>
          </a:p>
          <a:p>
            <a:pPr lvl="1"/>
            <a:endParaRPr lang="en-GB" dirty="0"/>
          </a:p>
          <a:p>
            <a:r>
              <a:rPr lang="en-GB" dirty="0" smtClean="0"/>
              <a:t>Consolidated internet presence:</a:t>
            </a:r>
          </a:p>
          <a:p>
            <a:pPr lvl="1"/>
            <a:r>
              <a:rPr lang="en-GB" dirty="0" smtClean="0"/>
              <a:t>Dedicated website / web-page</a:t>
            </a:r>
          </a:p>
          <a:p>
            <a:pPr lvl="1"/>
            <a:r>
              <a:rPr lang="en-GB" dirty="0" smtClean="0"/>
              <a:t>Single point of reference for all content / information</a:t>
            </a:r>
          </a:p>
          <a:p>
            <a:pPr lvl="1"/>
            <a:r>
              <a:rPr lang="en-GB" dirty="0" smtClean="0"/>
              <a:t>Linked to social media outlets</a:t>
            </a:r>
          </a:p>
          <a:p>
            <a:pPr lvl="1"/>
            <a:endParaRPr lang="en-GB" dirty="0"/>
          </a:p>
          <a:p>
            <a:r>
              <a:rPr lang="en-GB" dirty="0" smtClean="0"/>
              <a:t>Improved communications with the sport:</a:t>
            </a:r>
          </a:p>
          <a:p>
            <a:pPr lvl="1"/>
            <a:r>
              <a:rPr lang="en-GB" dirty="0" smtClean="0"/>
              <a:t>AGM-style meeting for WPMG to report to members against strategy / gather feedback</a:t>
            </a:r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  <p:pic>
        <p:nvPicPr>
          <p:cNvPr id="6" name="Picture 5" descr="http://british-swimming.assets.website.s3.amazonaws.com/images/made/assets/uploads/headline/WaterPolo_BritishWPSign_CloseUp_810px_810_456_80_s_c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4616" y="1304366"/>
            <a:ext cx="5555690" cy="30390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09988478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46816"/>
          </a:xfrm>
        </p:spPr>
        <p:txBody>
          <a:bodyPr/>
          <a:lstStyle/>
          <a:p>
            <a:r>
              <a:rPr lang="en-GB" dirty="0" smtClean="0"/>
              <a:t>Project methodology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9" y="1411942"/>
            <a:ext cx="5078507" cy="5177117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Desk research:</a:t>
            </a:r>
          </a:p>
          <a:p>
            <a:pPr lvl="1"/>
            <a:r>
              <a:rPr lang="en-GB" dirty="0" smtClean="0"/>
              <a:t>ASA &amp; BS structure &amp; strategy</a:t>
            </a:r>
          </a:p>
          <a:p>
            <a:pPr lvl="1"/>
            <a:r>
              <a:rPr lang="en-GB" dirty="0" smtClean="0"/>
              <a:t>Membership &amp; club statistics</a:t>
            </a:r>
          </a:p>
          <a:p>
            <a:pPr lvl="1"/>
            <a:r>
              <a:rPr lang="en-GB" dirty="0" smtClean="0"/>
              <a:t>Performance standards &amp; results</a:t>
            </a:r>
          </a:p>
          <a:p>
            <a:pPr lvl="1"/>
            <a:r>
              <a:rPr lang="en-GB" dirty="0" smtClean="0"/>
              <a:t>Competitions structure</a:t>
            </a:r>
          </a:p>
          <a:p>
            <a:pPr lvl="1"/>
            <a:r>
              <a:rPr lang="en-GB" dirty="0" smtClean="0"/>
              <a:t>Workforce development programmes:</a:t>
            </a:r>
          </a:p>
          <a:p>
            <a:pPr lvl="2"/>
            <a:r>
              <a:rPr lang="en-GB" dirty="0" smtClean="0"/>
              <a:t>Other sports as a comparator</a:t>
            </a:r>
          </a:p>
          <a:p>
            <a:pPr lvl="1"/>
            <a:r>
              <a:rPr lang="en-GB" dirty="0" smtClean="0"/>
              <a:t>Previous water polo reviews</a:t>
            </a:r>
          </a:p>
          <a:p>
            <a:pPr lvl="1"/>
            <a:r>
              <a:rPr lang="en-GB" dirty="0" smtClean="0"/>
              <a:t>Regional development plans</a:t>
            </a:r>
          </a:p>
          <a:p>
            <a:pPr lvl="1"/>
            <a:r>
              <a:rPr lang="en-GB" dirty="0" smtClean="0"/>
              <a:t>Various websites – national / regional / local </a:t>
            </a:r>
          </a:p>
          <a:p>
            <a:pPr lvl="1"/>
            <a:endParaRPr lang="en-GB" dirty="0"/>
          </a:p>
          <a:p>
            <a:r>
              <a:rPr lang="en-GB" dirty="0"/>
              <a:t>One-to-one interviews:</a:t>
            </a:r>
          </a:p>
          <a:p>
            <a:pPr lvl="1"/>
            <a:r>
              <a:rPr lang="en-GB" dirty="0" smtClean="0"/>
              <a:t>38 </a:t>
            </a:r>
            <a:r>
              <a:rPr lang="en-GB" dirty="0"/>
              <a:t>F2F / Skype / </a:t>
            </a:r>
            <a:r>
              <a:rPr lang="en-GB" dirty="0" err="1"/>
              <a:t>telcons</a:t>
            </a:r>
            <a:endParaRPr lang="en-GB" dirty="0"/>
          </a:p>
          <a:p>
            <a:pPr lvl="1"/>
            <a:r>
              <a:rPr lang="en-GB" dirty="0"/>
              <a:t>Two written submissions</a:t>
            </a:r>
          </a:p>
          <a:p>
            <a:pPr lvl="1"/>
            <a:endParaRPr lang="en-GB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16706" y="1411942"/>
            <a:ext cx="5437094" cy="4840941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Online survey:</a:t>
            </a:r>
          </a:p>
          <a:p>
            <a:pPr lvl="1"/>
            <a:r>
              <a:rPr lang="en-GB" dirty="0" smtClean="0"/>
              <a:t>726 respondents = &gt;10% of estimated total constituency</a:t>
            </a:r>
          </a:p>
          <a:p>
            <a:pPr lvl="1"/>
            <a:r>
              <a:rPr lang="en-GB" dirty="0" smtClean="0"/>
              <a:t>53% current players, 32% coaches, 27% parents, 15% referees, 16% table officials</a:t>
            </a:r>
          </a:p>
          <a:p>
            <a:pPr lvl="1"/>
            <a:r>
              <a:rPr lang="en-GB" dirty="0" smtClean="0"/>
              <a:t>Distribution across England reflects water polo map:</a:t>
            </a:r>
          </a:p>
          <a:p>
            <a:pPr lvl="2"/>
            <a:r>
              <a:rPr lang="en-GB" dirty="0" smtClean="0"/>
              <a:t>10% SCO / WAL</a:t>
            </a:r>
          </a:p>
          <a:p>
            <a:pPr lvl="1"/>
            <a:r>
              <a:rPr lang="en-GB" dirty="0" smtClean="0"/>
              <a:t>76% current ASA members</a:t>
            </a:r>
          </a:p>
          <a:p>
            <a:pPr lvl="1"/>
            <a:r>
              <a:rPr lang="en-GB" dirty="0" smtClean="0"/>
              <a:t>52% water polo only, no other aquatic involvement</a:t>
            </a:r>
          </a:p>
          <a:p>
            <a:pPr lvl="1"/>
            <a:r>
              <a:rPr lang="en-GB" dirty="0" smtClean="0"/>
              <a:t>73% involved for &gt;5 years</a:t>
            </a:r>
          </a:p>
          <a:p>
            <a:pPr lvl="1"/>
            <a:r>
              <a:rPr lang="en-GB" dirty="0" smtClean="0"/>
              <a:t>45% aged &gt;40 years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27492759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6" y="365126"/>
            <a:ext cx="10923494" cy="791322"/>
          </a:xfrm>
        </p:spPr>
        <p:txBody>
          <a:bodyPr/>
          <a:lstStyle/>
          <a:p>
            <a:r>
              <a:rPr lang="en-GB" dirty="0" smtClean="0"/>
              <a:t>Finance and resource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30306" y="1264024"/>
            <a:ext cx="5589494" cy="5446058"/>
          </a:xfrm>
        </p:spPr>
        <p:txBody>
          <a:bodyPr>
            <a:normAutofit fontScale="70000" lnSpcReduction="20000"/>
          </a:bodyPr>
          <a:lstStyle/>
          <a:p>
            <a:r>
              <a:rPr lang="en-GB" dirty="0"/>
              <a:t>Baseline talent pathway budget </a:t>
            </a:r>
            <a:r>
              <a:rPr lang="en-GB" dirty="0" smtClean="0"/>
              <a:t>might be = </a:t>
            </a:r>
            <a:r>
              <a:rPr lang="en-GB" b="1" i="1" dirty="0"/>
              <a:t>£</a:t>
            </a:r>
            <a:r>
              <a:rPr lang="en-GB" b="1" i="1" dirty="0" smtClean="0"/>
              <a:t>254,800 p.a. </a:t>
            </a:r>
            <a:r>
              <a:rPr lang="en-GB" dirty="0" smtClean="0"/>
              <a:t>(illustrative) – comprising:</a:t>
            </a:r>
            <a:endParaRPr lang="en-GB" dirty="0"/>
          </a:p>
          <a:p>
            <a:pPr lvl="1"/>
            <a:r>
              <a:rPr lang="en-GB" dirty="0" smtClean="0"/>
              <a:t>Sport England Excel programme net of salary and on-costs = +/- £40,000</a:t>
            </a:r>
          </a:p>
          <a:p>
            <a:pPr lvl="1"/>
            <a:r>
              <a:rPr lang="en-GB" dirty="0" smtClean="0"/>
              <a:t>20 x RTCs x 40 players @ £180 p.a. = £144,000</a:t>
            </a:r>
          </a:p>
          <a:p>
            <a:pPr lvl="1"/>
            <a:r>
              <a:rPr lang="en-GB" dirty="0" smtClean="0"/>
              <a:t>8 x RPCs:</a:t>
            </a:r>
          </a:p>
          <a:p>
            <a:pPr lvl="2"/>
            <a:r>
              <a:rPr lang="en-GB" dirty="0" smtClean="0"/>
              <a:t>8 x 60 players x 11 monthly sessions @ £20 = £13,200</a:t>
            </a:r>
          </a:p>
          <a:p>
            <a:pPr lvl="2"/>
            <a:r>
              <a:rPr lang="en-GB" dirty="0" smtClean="0"/>
              <a:t>8 x RMB WP budgets @ </a:t>
            </a:r>
            <a:r>
              <a:rPr lang="en-GB" dirty="0" err="1" smtClean="0"/>
              <a:t>ave</a:t>
            </a:r>
            <a:r>
              <a:rPr lang="en-GB" dirty="0" smtClean="0"/>
              <a:t> £5000 = £40,000</a:t>
            </a:r>
          </a:p>
          <a:p>
            <a:pPr lvl="1"/>
            <a:r>
              <a:rPr lang="en-GB" dirty="0" smtClean="0"/>
              <a:t>National programme: 80 players x 11 monthly sessions @ £20 = £17,600 </a:t>
            </a:r>
          </a:p>
          <a:p>
            <a:pPr lvl="1"/>
            <a:r>
              <a:rPr lang="en-GB" dirty="0" smtClean="0"/>
              <a:t>(Plus self-funding for overseas training / competition; ESSA programme; TASS / AASE programmes, etc.)</a:t>
            </a:r>
          </a:p>
          <a:p>
            <a:endParaRPr lang="en-GB" sz="1900" dirty="0"/>
          </a:p>
          <a:p>
            <a:r>
              <a:rPr lang="en-GB" dirty="0"/>
              <a:t>Current additional sources of income = </a:t>
            </a:r>
            <a:r>
              <a:rPr lang="en-GB" b="1" i="1" dirty="0"/>
              <a:t>£292,000 p.a.</a:t>
            </a:r>
            <a:r>
              <a:rPr lang="en-GB" dirty="0"/>
              <a:t>:</a:t>
            </a:r>
          </a:p>
          <a:p>
            <a:pPr lvl="1"/>
            <a:r>
              <a:rPr lang="en-GB" dirty="0"/>
              <a:t>Beacon club programme, £50,000 x 4 for 3.5 years to Mar 2017 / £57,000 p.a. @£14,250 p.c.</a:t>
            </a:r>
          </a:p>
          <a:p>
            <a:pPr lvl="1"/>
            <a:r>
              <a:rPr lang="en-GB" dirty="0"/>
              <a:t>London WP Development Programme: £100,000 p.a. via Sport England for two years to Mar 2016</a:t>
            </a:r>
          </a:p>
          <a:p>
            <a:pPr lvl="1"/>
            <a:r>
              <a:rPr lang="en-GB" dirty="0"/>
              <a:t>Manchester City Council investment in WP:</a:t>
            </a:r>
          </a:p>
          <a:p>
            <a:pPr lvl="2"/>
            <a:r>
              <a:rPr lang="en-GB" dirty="0"/>
              <a:t>Development programme @ +/- £35,000 p.a.</a:t>
            </a:r>
          </a:p>
          <a:p>
            <a:pPr lvl="2"/>
            <a:r>
              <a:rPr lang="en-GB" dirty="0" err="1"/>
              <a:t>Beswick</a:t>
            </a:r>
            <a:r>
              <a:rPr lang="en-GB" dirty="0"/>
              <a:t> Leisure Centre @ £90,000 p.a. VIK</a:t>
            </a:r>
          </a:p>
          <a:p>
            <a:pPr lvl="1"/>
            <a:r>
              <a:rPr lang="en-GB" dirty="0"/>
              <a:t>BS input into British Championships: £</a:t>
            </a:r>
            <a:r>
              <a:rPr lang="en-GB" dirty="0" smtClean="0"/>
              <a:t>10,000</a:t>
            </a:r>
          </a:p>
          <a:p>
            <a:endParaRPr lang="en-GB" dirty="0"/>
          </a:p>
          <a:p>
            <a:endParaRPr lang="en-GB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172200" y="1264024"/>
            <a:ext cx="5432612" cy="5109882"/>
          </a:xfrm>
        </p:spPr>
        <p:txBody>
          <a:bodyPr>
            <a:normAutofit fontScale="70000" lnSpcReduction="20000"/>
          </a:bodyPr>
          <a:lstStyle/>
          <a:p>
            <a:r>
              <a:rPr lang="en-GB" dirty="0" smtClean="0"/>
              <a:t>(Plus ASA administrative overhead, and competition support; regional subsidies for CEP, etc. – significant VIK in return for ASA membership subs @ £125,000)</a:t>
            </a:r>
          </a:p>
          <a:p>
            <a:pPr lvl="1"/>
            <a:endParaRPr lang="en-GB" dirty="0"/>
          </a:p>
          <a:p>
            <a:r>
              <a:rPr lang="en-GB" dirty="0" smtClean="0"/>
              <a:t>Annual water polo budget might therefore begin at </a:t>
            </a:r>
            <a:r>
              <a:rPr lang="en-GB" b="1" i="1" dirty="0" smtClean="0"/>
              <a:t>c.£675,000 p.a. </a:t>
            </a:r>
            <a:r>
              <a:rPr lang="en-GB" dirty="0" smtClean="0"/>
              <a:t>– if consolidated and viewed as a single piece</a:t>
            </a:r>
          </a:p>
          <a:p>
            <a:endParaRPr lang="en-GB" dirty="0"/>
          </a:p>
          <a:p>
            <a:r>
              <a:rPr lang="en-GB" dirty="0" smtClean="0"/>
              <a:t>Potential additional sources of income:</a:t>
            </a:r>
          </a:p>
          <a:p>
            <a:pPr lvl="1"/>
            <a:r>
              <a:rPr lang="en-GB" dirty="0" smtClean="0"/>
              <a:t>Capitation / </a:t>
            </a:r>
            <a:r>
              <a:rPr lang="en-GB" dirty="0" err="1" smtClean="0"/>
              <a:t>ringfenced</a:t>
            </a:r>
            <a:r>
              <a:rPr lang="en-GB" dirty="0" smtClean="0"/>
              <a:t> membership fee</a:t>
            </a:r>
          </a:p>
          <a:p>
            <a:pPr lvl="1"/>
            <a:r>
              <a:rPr lang="en-GB" dirty="0" err="1" smtClean="0"/>
              <a:t>Sportivate</a:t>
            </a:r>
            <a:endParaRPr lang="en-GB" dirty="0" smtClean="0"/>
          </a:p>
          <a:p>
            <a:pPr lvl="1"/>
            <a:r>
              <a:rPr lang="en-GB" dirty="0" smtClean="0"/>
              <a:t>Sport England small grants programmes</a:t>
            </a:r>
          </a:p>
          <a:p>
            <a:pPr lvl="1"/>
            <a:r>
              <a:rPr lang="en-GB" dirty="0" smtClean="0"/>
              <a:t>London 2012 legacy funds</a:t>
            </a:r>
          </a:p>
          <a:p>
            <a:pPr lvl="1"/>
            <a:r>
              <a:rPr lang="en-GB" dirty="0" smtClean="0"/>
              <a:t>Olympic Solidarity Fund</a:t>
            </a:r>
          </a:p>
          <a:p>
            <a:pPr lvl="1"/>
            <a:endParaRPr lang="en-GB" dirty="0" smtClean="0"/>
          </a:p>
          <a:p>
            <a:pPr marL="228600" lvl="1">
              <a:spcBef>
                <a:spcPts val="1000"/>
              </a:spcBef>
            </a:pPr>
            <a:r>
              <a:rPr lang="en-GB" sz="2900" dirty="0" smtClean="0"/>
              <a:t>Viz. </a:t>
            </a:r>
            <a:r>
              <a:rPr lang="en-GB" sz="2900" dirty="0"/>
              <a:t>VE £1 million </a:t>
            </a:r>
            <a:r>
              <a:rPr lang="en-GB" sz="2900" dirty="0" smtClean="0"/>
              <a:t>challenge in 2014, inspiring the game to raise these funds – it did …</a:t>
            </a:r>
            <a:endParaRPr lang="en-GB" sz="29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72275712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8899"/>
          </a:xfrm>
        </p:spPr>
        <p:txBody>
          <a:bodyPr/>
          <a:lstStyle/>
          <a:p>
            <a:r>
              <a:rPr lang="en-GB" dirty="0" smtClean="0"/>
              <a:t>Headline summary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264024"/>
            <a:ext cx="5181600" cy="5593976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GB" dirty="0"/>
              <a:t>New leadership, governance and management </a:t>
            </a:r>
            <a:r>
              <a:rPr lang="en-GB" dirty="0" smtClean="0"/>
              <a:t>structure with clear powers &amp; responsibilities</a:t>
            </a:r>
            <a:endParaRPr lang="en-GB" dirty="0"/>
          </a:p>
          <a:p>
            <a:pPr lvl="0"/>
            <a:endParaRPr lang="en-GB" sz="1900" dirty="0" smtClean="0"/>
          </a:p>
          <a:p>
            <a:pPr lvl="0"/>
            <a:r>
              <a:rPr lang="en-GB" dirty="0" smtClean="0"/>
              <a:t>GBR programme for men and women to </a:t>
            </a:r>
            <a:r>
              <a:rPr lang="en-GB" dirty="0"/>
              <a:t>be </a:t>
            </a:r>
            <a:r>
              <a:rPr lang="en-GB" dirty="0" smtClean="0"/>
              <a:t>suspended pending </a:t>
            </a:r>
            <a:r>
              <a:rPr lang="en-GB" dirty="0"/>
              <a:t>reconstruction of the support </a:t>
            </a:r>
            <a:r>
              <a:rPr lang="en-GB" dirty="0" smtClean="0"/>
              <a:t>structures:</a:t>
            </a:r>
          </a:p>
          <a:p>
            <a:pPr lvl="1"/>
            <a:r>
              <a:rPr lang="en-GB" dirty="0" smtClean="0"/>
              <a:t>Progressive pathway</a:t>
            </a:r>
          </a:p>
          <a:p>
            <a:pPr lvl="1"/>
            <a:r>
              <a:rPr lang="en-GB" dirty="0" smtClean="0"/>
              <a:t>Training culture</a:t>
            </a:r>
          </a:p>
          <a:p>
            <a:pPr lvl="1"/>
            <a:r>
              <a:rPr lang="en-GB" dirty="0" smtClean="0"/>
              <a:t>Regular, intense, elite domestic competition</a:t>
            </a:r>
          </a:p>
          <a:p>
            <a:pPr lvl="1"/>
            <a:endParaRPr lang="en-GB" sz="1900" dirty="0"/>
          </a:p>
          <a:p>
            <a:r>
              <a:rPr lang="en-GB" dirty="0" smtClean="0"/>
              <a:t>ENG programme to be instituted in the interim</a:t>
            </a:r>
            <a:endParaRPr lang="en-GB" dirty="0"/>
          </a:p>
          <a:p>
            <a:endParaRPr lang="en-GB" sz="1900" dirty="0" smtClean="0"/>
          </a:p>
          <a:p>
            <a:pPr lvl="0"/>
            <a:r>
              <a:rPr lang="en-GB" dirty="0"/>
              <a:t>Revision of talent pathway, including regionalisation up to age 16, and more focus on individual athlete development</a:t>
            </a:r>
          </a:p>
          <a:p>
            <a:endParaRPr lang="en-GB" sz="1900" dirty="0" smtClean="0"/>
          </a:p>
          <a:p>
            <a:pPr lvl="0"/>
            <a:r>
              <a:rPr lang="en-GB" dirty="0"/>
              <a:t>A revised domestic competition structure and calendar to raise standards at the higher levels</a:t>
            </a:r>
          </a:p>
          <a:p>
            <a:endParaRPr lang="en-GB" sz="1900" dirty="0" smtClean="0"/>
          </a:p>
          <a:p>
            <a:pPr lvl="0"/>
            <a:r>
              <a:rPr lang="en-GB" dirty="0"/>
              <a:t>A focus on those clubs / centres </a:t>
            </a:r>
            <a:r>
              <a:rPr lang="en-GB" dirty="0" smtClean="0"/>
              <a:t>(n~8) most </a:t>
            </a:r>
            <a:r>
              <a:rPr lang="en-GB" dirty="0"/>
              <a:t>able to meet standards and deliver development / training / competitive outcomes</a:t>
            </a:r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264024"/>
            <a:ext cx="5181600" cy="5405717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GB" dirty="0" smtClean="0"/>
              <a:t>Agreed </a:t>
            </a:r>
            <a:r>
              <a:rPr lang="en-GB" dirty="0"/>
              <a:t>introduction to the sport via modified formats of the game</a:t>
            </a:r>
          </a:p>
          <a:p>
            <a:pPr lvl="0"/>
            <a:endParaRPr lang="en-GB" sz="1900" dirty="0"/>
          </a:p>
          <a:p>
            <a:pPr lvl="0"/>
            <a:r>
              <a:rPr lang="en-GB" dirty="0"/>
              <a:t>Definition and promotion of a “quality experience” at club level to support recruitment and retention</a:t>
            </a:r>
          </a:p>
          <a:p>
            <a:pPr lvl="0"/>
            <a:endParaRPr lang="en-GB" sz="1900" dirty="0" smtClean="0"/>
          </a:p>
          <a:p>
            <a:pPr lvl="0"/>
            <a:r>
              <a:rPr lang="en-GB" dirty="0" smtClean="0"/>
              <a:t>More and better coaches, through a more comprehensive and affordable education programme</a:t>
            </a:r>
          </a:p>
          <a:p>
            <a:pPr lvl="0"/>
            <a:endParaRPr lang="en-GB" sz="1900" dirty="0"/>
          </a:p>
          <a:p>
            <a:pPr lvl="0"/>
            <a:r>
              <a:rPr lang="en-GB" dirty="0" smtClean="0"/>
              <a:t>More referees and officials, to address current shortages</a:t>
            </a:r>
            <a:endParaRPr lang="en-GB" dirty="0"/>
          </a:p>
          <a:p>
            <a:pPr lvl="0"/>
            <a:endParaRPr lang="en-GB" sz="1900" dirty="0" smtClean="0"/>
          </a:p>
          <a:p>
            <a:pPr lvl="0"/>
            <a:r>
              <a:rPr lang="en-GB" dirty="0" smtClean="0"/>
              <a:t>Improved </a:t>
            </a:r>
            <a:r>
              <a:rPr lang="en-GB" dirty="0"/>
              <a:t>communications, making best use of </a:t>
            </a:r>
            <a:r>
              <a:rPr lang="en-GB" dirty="0" smtClean="0"/>
              <a:t>internet </a:t>
            </a:r>
            <a:r>
              <a:rPr lang="en-GB" dirty="0"/>
              <a:t>technology and social media</a:t>
            </a:r>
          </a:p>
          <a:p>
            <a:pPr lvl="0"/>
            <a:endParaRPr lang="en-GB" sz="1900" dirty="0" smtClean="0"/>
          </a:p>
          <a:p>
            <a:pPr lvl="0"/>
            <a:r>
              <a:rPr lang="en-GB" dirty="0" smtClean="0"/>
              <a:t>Unification </a:t>
            </a:r>
            <a:r>
              <a:rPr lang="en-GB" dirty="0"/>
              <a:t>of the sport domestically under the brand “England Water Polo</a:t>
            </a:r>
            <a:r>
              <a:rPr lang="en-GB" dirty="0" smtClean="0"/>
              <a:t>”</a:t>
            </a:r>
          </a:p>
          <a:p>
            <a:pPr lvl="0"/>
            <a:endParaRPr lang="en-GB" dirty="0"/>
          </a:p>
          <a:p>
            <a:pPr lvl="0"/>
            <a:r>
              <a:rPr lang="en-GB" dirty="0" smtClean="0"/>
              <a:t>Consolidation of existing finance / resource within a “water polo budget”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78950578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5600" y="3933056"/>
            <a:ext cx="7488832" cy="1752600"/>
          </a:xfrm>
        </p:spPr>
        <p:txBody>
          <a:bodyPr>
            <a:normAutofit/>
          </a:bodyPr>
          <a:lstStyle/>
          <a:p>
            <a:r>
              <a:rPr lang="en-GB" b="1" dirty="0"/>
              <a:t>Questions and comments?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72765" y="2060848"/>
            <a:ext cx="4134502" cy="1442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58786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939240"/>
          </a:xfrm>
        </p:spPr>
        <p:txBody>
          <a:bodyPr/>
          <a:lstStyle/>
          <a:p>
            <a:r>
              <a:rPr lang="en-GB" dirty="0" smtClean="0"/>
              <a:t>SWOT analysis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839788" y="1318094"/>
            <a:ext cx="5157787" cy="456919"/>
          </a:xfrm>
        </p:spPr>
        <p:txBody>
          <a:bodyPr/>
          <a:lstStyle/>
          <a:p>
            <a:r>
              <a:rPr lang="en-GB" dirty="0" smtClean="0"/>
              <a:t>Strengths / Opportunities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839788" y="1788741"/>
            <a:ext cx="5157787" cy="4907894"/>
          </a:xfrm>
        </p:spPr>
        <p:txBody>
          <a:bodyPr>
            <a:normAutofit lnSpcReduction="10000"/>
          </a:bodyPr>
          <a:lstStyle/>
          <a:p>
            <a:r>
              <a:rPr lang="en-GB" sz="2000" dirty="0" smtClean="0"/>
              <a:t>Numbers of dedicated and able volunteers</a:t>
            </a:r>
          </a:p>
          <a:p>
            <a:r>
              <a:rPr lang="en-GB" sz="2000" dirty="0" smtClean="0"/>
              <a:t>Regional partnerships and pockets </a:t>
            </a:r>
            <a:r>
              <a:rPr lang="en-GB" sz="2000" dirty="0"/>
              <a:t>of good practice (North-West, London)</a:t>
            </a:r>
          </a:p>
          <a:p>
            <a:r>
              <a:rPr lang="en-GB" sz="2000" dirty="0"/>
              <a:t>Beacon clubs, and others, trialling recruitment and development </a:t>
            </a:r>
          </a:p>
          <a:p>
            <a:r>
              <a:rPr lang="en-GB" sz="2000" dirty="0" smtClean="0"/>
              <a:t>National </a:t>
            </a:r>
            <a:r>
              <a:rPr lang="en-GB" sz="2000" dirty="0"/>
              <a:t>competitive framework and organisational capacity of the BWPL</a:t>
            </a:r>
          </a:p>
          <a:p>
            <a:r>
              <a:rPr lang="en-GB" sz="2000" dirty="0" smtClean="0"/>
              <a:t>Strong </a:t>
            </a:r>
            <a:r>
              <a:rPr lang="en-GB" sz="2000" dirty="0"/>
              <a:t>presence in independent </a:t>
            </a:r>
            <a:r>
              <a:rPr lang="en-GB" sz="2000" dirty="0" smtClean="0"/>
              <a:t>schools</a:t>
            </a:r>
          </a:p>
          <a:p>
            <a:r>
              <a:rPr lang="en-GB" sz="2000" dirty="0" smtClean="0"/>
              <a:t>Number of universities playing WP</a:t>
            </a:r>
            <a:endParaRPr lang="en-GB" sz="2000" dirty="0"/>
          </a:p>
          <a:p>
            <a:r>
              <a:rPr lang="en-GB" sz="2000" dirty="0"/>
              <a:t>Efficiencies within training and </a:t>
            </a:r>
            <a:r>
              <a:rPr lang="en-GB" sz="2000" dirty="0" smtClean="0"/>
              <a:t>competition</a:t>
            </a:r>
          </a:p>
          <a:p>
            <a:r>
              <a:rPr lang="en-GB" sz="2000" dirty="0" smtClean="0"/>
              <a:t>Increased awareness from 2012 of the requirements of high performance</a:t>
            </a:r>
          </a:p>
          <a:p>
            <a:r>
              <a:rPr lang="en-GB" sz="2000" dirty="0"/>
              <a:t>Pay-to-play culture within the sport</a:t>
            </a:r>
          </a:p>
          <a:p>
            <a:r>
              <a:rPr lang="en-GB" sz="2000" dirty="0"/>
              <a:t>Available pockets of resource on a local / regional </a:t>
            </a:r>
            <a:r>
              <a:rPr lang="en-GB" sz="2000" dirty="0" smtClean="0"/>
              <a:t>basis</a:t>
            </a:r>
            <a:endParaRPr lang="en-GB" sz="20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6172200" y="1318094"/>
            <a:ext cx="5183188" cy="443472"/>
          </a:xfrm>
        </p:spPr>
        <p:txBody>
          <a:bodyPr/>
          <a:lstStyle/>
          <a:p>
            <a:r>
              <a:rPr lang="en-GB" dirty="0" smtClean="0"/>
              <a:t>Weaknesses / Threats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6172200" y="1775013"/>
            <a:ext cx="5459506" cy="4921622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GB" sz="2000" dirty="0" smtClean="0"/>
              <a:t>Lack of leadership – vision / plan / co-ordination</a:t>
            </a:r>
          </a:p>
          <a:p>
            <a:pPr>
              <a:lnSpc>
                <a:spcPct val="80000"/>
              </a:lnSpc>
            </a:pPr>
            <a:r>
              <a:rPr lang="en-GB" sz="2000" dirty="0" smtClean="0"/>
              <a:t>No co-ordination of existing resource</a:t>
            </a:r>
          </a:p>
          <a:p>
            <a:pPr>
              <a:lnSpc>
                <a:spcPct val="80000"/>
              </a:lnSpc>
            </a:pPr>
            <a:r>
              <a:rPr lang="en-GB" sz="2000" dirty="0" smtClean="0"/>
              <a:t>Lack of pool-time / swimming as an inhibitor</a:t>
            </a:r>
          </a:p>
          <a:p>
            <a:pPr>
              <a:lnSpc>
                <a:spcPct val="80000"/>
              </a:lnSpc>
            </a:pPr>
            <a:r>
              <a:rPr lang="en-GB" sz="2000" dirty="0" smtClean="0"/>
              <a:t>No clear pathway into / through the sport</a:t>
            </a:r>
          </a:p>
          <a:p>
            <a:pPr>
              <a:lnSpc>
                <a:spcPct val="80000"/>
              </a:lnSpc>
            </a:pPr>
            <a:r>
              <a:rPr lang="en-GB" sz="2000" dirty="0" smtClean="0"/>
              <a:t>Club culture: threat of emerging learned helplessness / absence of a training culture</a:t>
            </a:r>
          </a:p>
          <a:p>
            <a:pPr>
              <a:lnSpc>
                <a:spcPct val="80000"/>
              </a:lnSpc>
            </a:pPr>
            <a:r>
              <a:rPr lang="en-GB" sz="2000" dirty="0"/>
              <a:t>Talent pathway favours the most available, not the most able</a:t>
            </a:r>
          </a:p>
          <a:p>
            <a:pPr>
              <a:lnSpc>
                <a:spcPct val="80000"/>
              </a:lnSpc>
            </a:pPr>
            <a:r>
              <a:rPr lang="en-GB" sz="2000" dirty="0" smtClean="0"/>
              <a:t>Lack of an elite domestic competition as a focal point</a:t>
            </a:r>
          </a:p>
          <a:p>
            <a:pPr>
              <a:lnSpc>
                <a:spcPct val="80000"/>
              </a:lnSpc>
            </a:pPr>
            <a:r>
              <a:rPr lang="en-GB" sz="2000" dirty="0" smtClean="0"/>
              <a:t>“2012-itis”</a:t>
            </a:r>
          </a:p>
          <a:p>
            <a:pPr>
              <a:lnSpc>
                <a:spcPct val="80000"/>
              </a:lnSpc>
            </a:pPr>
            <a:r>
              <a:rPr lang="en-GB" sz="2000" dirty="0" smtClean="0"/>
              <a:t>Coaching: high cost of CEP / no Level 3 / poor technical coaching in clubs</a:t>
            </a:r>
          </a:p>
          <a:p>
            <a:pPr>
              <a:lnSpc>
                <a:spcPct val="80000"/>
              </a:lnSpc>
            </a:pPr>
            <a:r>
              <a:rPr lang="en-GB" sz="2000" dirty="0" smtClean="0"/>
              <a:t>Ageing / declining officials workforce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xmlns="" val="395891723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build="p"/>
      <p:bldP spid="8" grpId="0" build="p"/>
      <p:bldP spid="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2687"/>
          </a:xfrm>
        </p:spPr>
        <p:txBody>
          <a:bodyPr/>
          <a:lstStyle/>
          <a:p>
            <a:r>
              <a:rPr lang="en-GB" dirty="0" smtClean="0"/>
              <a:t>Areas for attention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17812"/>
            <a:ext cx="5181600" cy="4859151"/>
          </a:xfrm>
        </p:spPr>
        <p:txBody>
          <a:bodyPr>
            <a:normAutofit/>
          </a:bodyPr>
          <a:lstStyle/>
          <a:p>
            <a:r>
              <a:rPr lang="en-GB" dirty="0" smtClean="0"/>
              <a:t>Leadership, governance &amp; management</a:t>
            </a:r>
          </a:p>
          <a:p>
            <a:r>
              <a:rPr lang="en-GB" dirty="0" smtClean="0"/>
              <a:t>Performance</a:t>
            </a:r>
          </a:p>
          <a:p>
            <a:r>
              <a:rPr lang="en-GB" dirty="0" smtClean="0"/>
              <a:t>Talent pathway</a:t>
            </a:r>
          </a:p>
          <a:p>
            <a:r>
              <a:rPr lang="en-GB" dirty="0" smtClean="0"/>
              <a:t>Competitions development</a:t>
            </a:r>
          </a:p>
          <a:p>
            <a:r>
              <a:rPr lang="en-GB" dirty="0" smtClean="0"/>
              <a:t>Participation &amp; club development</a:t>
            </a:r>
          </a:p>
          <a:p>
            <a:r>
              <a:rPr lang="en-GB" dirty="0" smtClean="0"/>
              <a:t>Workforce development</a:t>
            </a:r>
          </a:p>
          <a:p>
            <a:r>
              <a:rPr lang="en-GB" dirty="0" err="1" smtClean="0"/>
              <a:t>Marcomms</a:t>
            </a:r>
            <a:endParaRPr lang="en-GB" dirty="0" smtClean="0"/>
          </a:p>
          <a:p>
            <a:r>
              <a:rPr lang="en-GB" dirty="0" smtClean="0"/>
              <a:t>Finance and resource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6000" y="1317812"/>
            <a:ext cx="5748356" cy="3980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186649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117" y="365125"/>
            <a:ext cx="10515600" cy="966134"/>
          </a:xfrm>
        </p:spPr>
        <p:txBody>
          <a:bodyPr/>
          <a:lstStyle/>
          <a:p>
            <a:r>
              <a:rPr lang="en-GB" dirty="0" smtClean="0"/>
              <a:t>Leadership, governance and management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36023" y="1573305"/>
            <a:ext cx="5753101" cy="5150224"/>
          </a:xfrm>
        </p:spPr>
        <p:txBody>
          <a:bodyPr>
            <a:normAutofit fontScale="70000" lnSpcReduction="20000"/>
          </a:bodyPr>
          <a:lstStyle/>
          <a:p>
            <a:r>
              <a:rPr lang="en-GB" dirty="0" smtClean="0"/>
              <a:t>Need to rebuild trust … and unification</a:t>
            </a:r>
          </a:p>
          <a:p>
            <a:endParaRPr lang="en-GB" dirty="0"/>
          </a:p>
          <a:p>
            <a:r>
              <a:rPr lang="en-GB" dirty="0" smtClean="0"/>
              <a:t>WPMG a portfolio- / competence-based group:</a:t>
            </a:r>
          </a:p>
          <a:p>
            <a:pPr lvl="1"/>
            <a:r>
              <a:rPr lang="en-GB" dirty="0" smtClean="0"/>
              <a:t>Sub-group chairs comprise the WPMG</a:t>
            </a:r>
          </a:p>
          <a:p>
            <a:pPr lvl="1"/>
            <a:r>
              <a:rPr lang="en-GB" dirty="0" smtClean="0"/>
              <a:t>Open and transparent recruitment against clear role descriptions, based on demonstrable capability to fulfil the role</a:t>
            </a:r>
          </a:p>
          <a:p>
            <a:endParaRPr lang="en-GB" dirty="0" smtClean="0"/>
          </a:p>
          <a:p>
            <a:r>
              <a:rPr lang="en-GB" dirty="0" smtClean="0"/>
              <a:t>Independent </a:t>
            </a:r>
            <a:r>
              <a:rPr lang="en-GB" dirty="0"/>
              <a:t>Chair </a:t>
            </a:r>
            <a:r>
              <a:rPr lang="en-GB" u="sng" dirty="0"/>
              <a:t>and</a:t>
            </a:r>
            <a:r>
              <a:rPr lang="en-GB" dirty="0"/>
              <a:t> </a:t>
            </a:r>
            <a:r>
              <a:rPr lang="en-GB" dirty="0" smtClean="0"/>
              <a:t>Manager:</a:t>
            </a:r>
          </a:p>
          <a:p>
            <a:pPr lvl="1"/>
            <a:r>
              <a:rPr lang="en-GB" dirty="0" smtClean="0"/>
              <a:t>Chair is titular head – sits on ASA SGB …?</a:t>
            </a:r>
          </a:p>
          <a:p>
            <a:pPr lvl="1"/>
            <a:r>
              <a:rPr lang="en-GB" dirty="0"/>
              <a:t>Independence to retain an external </a:t>
            </a:r>
            <a:r>
              <a:rPr lang="en-GB" dirty="0" smtClean="0"/>
              <a:t>view</a:t>
            </a: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Clear </a:t>
            </a:r>
            <a:r>
              <a:rPr lang="en-GB" dirty="0" err="1"/>
              <a:t>ToR</a:t>
            </a:r>
            <a:r>
              <a:rPr lang="en-GB" dirty="0"/>
              <a:t>, including agreed responsibilities </a:t>
            </a:r>
            <a:r>
              <a:rPr lang="en-GB" u="sng" dirty="0"/>
              <a:t>and</a:t>
            </a:r>
            <a:r>
              <a:rPr lang="en-GB" dirty="0"/>
              <a:t> </a:t>
            </a:r>
            <a:r>
              <a:rPr lang="en-GB" dirty="0" smtClean="0"/>
              <a:t>powers:</a:t>
            </a:r>
          </a:p>
          <a:p>
            <a:pPr lvl="1"/>
            <a:r>
              <a:rPr lang="en-GB" dirty="0" smtClean="0"/>
              <a:t>WPMG needs the requisite powers to fulfil its duties</a:t>
            </a:r>
          </a:p>
          <a:p>
            <a:pPr lvl="1"/>
            <a:r>
              <a:rPr lang="en-GB" dirty="0" smtClean="0"/>
              <a:t>Critically important to predetermine areas of control / delegated authority – e.g., fund-raising, budgets, staff management &amp; deployment</a:t>
            </a:r>
          </a:p>
          <a:p>
            <a:pPr marL="457200" lvl="1" indent="0">
              <a:buNone/>
            </a:pPr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1640542" y="1573306"/>
            <a:ext cx="279698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Water Polo Management Group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605117" y="4279806"/>
            <a:ext cx="1465729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Competitions &amp; events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2306170" y="4279806"/>
            <a:ext cx="1465729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Workforce development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4007225" y="4279806"/>
            <a:ext cx="1465729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/>
              <a:t>Marcomms</a:t>
            </a:r>
            <a:r>
              <a:rPr lang="en-GB" dirty="0" smtClean="0"/>
              <a:t> &amp; commercial</a:t>
            </a:r>
            <a:endParaRPr lang="en-GB" dirty="0"/>
          </a:p>
        </p:txBody>
      </p:sp>
      <p:cxnSp>
        <p:nvCxnSpPr>
          <p:cNvPr id="13" name="Straight Connector 12"/>
          <p:cNvCxnSpPr>
            <a:stCxn id="5" idx="2"/>
            <a:endCxn id="10" idx="0"/>
          </p:cNvCxnSpPr>
          <p:nvPr/>
        </p:nvCxnSpPr>
        <p:spPr>
          <a:xfrm flipH="1">
            <a:off x="3039035" y="2487706"/>
            <a:ext cx="1" cy="1792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endCxn id="9" idx="0"/>
          </p:cNvCxnSpPr>
          <p:nvPr/>
        </p:nvCxnSpPr>
        <p:spPr>
          <a:xfrm flipH="1">
            <a:off x="1337982" y="2743200"/>
            <a:ext cx="6724" cy="15366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4726641" y="2743200"/>
            <a:ext cx="6724" cy="15366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344706" y="2743200"/>
            <a:ext cx="338865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4007225" y="2985247"/>
            <a:ext cx="1465729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Performance pathway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2306171" y="2985247"/>
            <a:ext cx="1465729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Participation &amp; clubs 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605117" y="2985247"/>
            <a:ext cx="1465729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Governance &amp; audit</a:t>
            </a:r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1153069" y="5436252"/>
            <a:ext cx="37719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i="1" dirty="0" smtClean="0"/>
              <a:t>Sub-committees operated by sub-groups as</a:t>
            </a:r>
          </a:p>
          <a:p>
            <a:pPr algn="ctr"/>
            <a:r>
              <a:rPr lang="en-GB" sz="1600" i="1" dirty="0" smtClean="0"/>
              <a:t>required, e.g., coaching, match officials by </a:t>
            </a:r>
          </a:p>
          <a:p>
            <a:pPr algn="ctr"/>
            <a:r>
              <a:rPr lang="en-GB" sz="1600" i="1" dirty="0" smtClean="0"/>
              <a:t>Workforce Development </a:t>
            </a:r>
            <a:endParaRPr lang="en-GB" sz="1600" i="1" dirty="0"/>
          </a:p>
        </p:txBody>
      </p:sp>
    </p:spTree>
    <p:extLst>
      <p:ext uri="{BB962C8B-B14F-4D97-AF65-F5344CB8AC3E}">
        <p14:creationId xmlns:p14="http://schemas.microsoft.com/office/powerpoint/2010/main" xmlns="" val="151595571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9922"/>
          </a:xfrm>
        </p:spPr>
        <p:txBody>
          <a:bodyPr/>
          <a:lstStyle/>
          <a:p>
            <a:r>
              <a:rPr lang="en-GB" dirty="0"/>
              <a:t>Leadership, governance and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5181600" cy="5109882"/>
          </a:xfrm>
        </p:spPr>
        <p:txBody>
          <a:bodyPr>
            <a:normAutofit fontScale="77500" lnSpcReduction="20000"/>
          </a:bodyPr>
          <a:lstStyle/>
          <a:p>
            <a:r>
              <a:rPr lang="en-GB" dirty="0"/>
              <a:t>Regional forum – periodic gathering of 8 x WP committee chairs / managers to share information / expertise</a:t>
            </a:r>
          </a:p>
          <a:p>
            <a:endParaRPr lang="en-GB" dirty="0" smtClean="0"/>
          </a:p>
          <a:p>
            <a:r>
              <a:rPr lang="en-GB" dirty="0" smtClean="0"/>
              <a:t>Annual WP conference – for WPMG to report on delivery of strategy, and demonstrate accountability to the sport</a:t>
            </a:r>
          </a:p>
          <a:p>
            <a:endParaRPr lang="en-GB" dirty="0"/>
          </a:p>
          <a:p>
            <a:r>
              <a:rPr lang="en-GB" dirty="0" smtClean="0"/>
              <a:t>GBR </a:t>
            </a:r>
            <a:r>
              <a:rPr lang="en-GB" dirty="0"/>
              <a:t>strategy / management group comprising:</a:t>
            </a:r>
          </a:p>
          <a:p>
            <a:pPr lvl="1"/>
            <a:r>
              <a:rPr lang="en-GB" dirty="0" smtClean="0"/>
              <a:t>WPMG Chair </a:t>
            </a:r>
            <a:r>
              <a:rPr lang="en-GB" dirty="0"/>
              <a:t>and Performance Pathway rep</a:t>
            </a:r>
          </a:p>
          <a:p>
            <a:pPr lvl="1"/>
            <a:r>
              <a:rPr lang="en-GB" dirty="0"/>
              <a:t>SCO &amp; WAL representatives</a:t>
            </a:r>
          </a:p>
          <a:p>
            <a:pPr lvl="1"/>
            <a:r>
              <a:rPr lang="en-GB" dirty="0"/>
              <a:t>Determines </a:t>
            </a:r>
            <a:r>
              <a:rPr lang="en-GB" dirty="0" smtClean="0"/>
              <a:t>all matters </a:t>
            </a:r>
            <a:r>
              <a:rPr lang="en-GB" dirty="0"/>
              <a:t>relating to GBR </a:t>
            </a:r>
            <a:r>
              <a:rPr lang="en-GB" dirty="0" smtClean="0"/>
              <a:t>teams, clubs and officials, in international competition</a:t>
            </a:r>
          </a:p>
          <a:p>
            <a:pPr lvl="1"/>
            <a:r>
              <a:rPr lang="en-GB" dirty="0" smtClean="0"/>
              <a:t>Requires clearly and properly delegated authority from BS to do this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181600" cy="5109882"/>
          </a:xfrm>
        </p:spPr>
        <p:txBody>
          <a:bodyPr>
            <a:normAutofit fontScale="77500" lnSpcReduction="20000"/>
          </a:bodyPr>
          <a:lstStyle/>
          <a:p>
            <a:r>
              <a:rPr lang="en-GB" dirty="0" smtClean="0"/>
              <a:t>Longer-term cost-benefit analysis / feasibility study regarding an independent NGB for WP:</a:t>
            </a:r>
          </a:p>
          <a:p>
            <a:pPr lvl="1"/>
            <a:r>
              <a:rPr lang="en-GB" dirty="0" smtClean="0"/>
              <a:t>WP is an uncomfortable fit within a swimming NGB:</a:t>
            </a:r>
          </a:p>
          <a:p>
            <a:pPr lvl="2"/>
            <a:r>
              <a:rPr lang="en-GB" dirty="0" smtClean="0"/>
              <a:t>“Black sheep of the family”</a:t>
            </a:r>
          </a:p>
          <a:p>
            <a:pPr lvl="2"/>
            <a:r>
              <a:rPr lang="en-GB" dirty="0" smtClean="0"/>
              <a:t>Team sport vs individual sport</a:t>
            </a:r>
          </a:p>
          <a:p>
            <a:pPr lvl="2"/>
            <a:r>
              <a:rPr lang="en-GB" dirty="0" smtClean="0"/>
              <a:t>Swimming a rival for pool-time / inhibitor to growth</a:t>
            </a:r>
          </a:p>
          <a:p>
            <a:pPr lvl="1"/>
            <a:r>
              <a:rPr lang="en-GB" dirty="0" smtClean="0"/>
              <a:t>Precedent within other, successful WP nations:</a:t>
            </a:r>
          </a:p>
          <a:p>
            <a:pPr lvl="2"/>
            <a:r>
              <a:rPr lang="en-GB" dirty="0"/>
              <a:t>BUL, CZE, HUN, ROM, SLO, SRB, SVK, TUR </a:t>
            </a:r>
            <a:endParaRPr lang="en-GB" dirty="0" smtClean="0"/>
          </a:p>
          <a:p>
            <a:pPr lvl="1"/>
            <a:r>
              <a:rPr lang="en-GB" dirty="0" smtClean="0"/>
              <a:t>Acknowledge that WP may not currently be in the place to pursue UDI – but there is undoubted value in exploring the potential, the steps required, and the profit / loss to be generated:</a:t>
            </a:r>
          </a:p>
          <a:p>
            <a:pPr lvl="2"/>
            <a:r>
              <a:rPr lang="en-GB" dirty="0" smtClean="0"/>
              <a:t>Even if the answer is no …</a:t>
            </a:r>
          </a:p>
          <a:p>
            <a:pPr lvl="1"/>
            <a:r>
              <a:rPr lang="en-GB" dirty="0" smtClean="0"/>
              <a:t>Opportunity to review issues of ASA membership around, inter alia, schools and universities</a:t>
            </a:r>
          </a:p>
        </p:txBody>
      </p:sp>
    </p:spTree>
    <p:extLst>
      <p:ext uri="{BB962C8B-B14F-4D97-AF65-F5344CB8AC3E}">
        <p14:creationId xmlns:p14="http://schemas.microsoft.com/office/powerpoint/2010/main" xmlns="" val="320356175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5793"/>
          </a:xfrm>
        </p:spPr>
        <p:txBody>
          <a:bodyPr/>
          <a:lstStyle/>
          <a:p>
            <a:r>
              <a:rPr lang="en-GB" dirty="0" smtClean="0"/>
              <a:t>Performance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838200" y="1290918"/>
            <a:ext cx="5181600" cy="5056094"/>
          </a:xfrm>
        </p:spPr>
        <p:txBody>
          <a:bodyPr>
            <a:normAutofit fontScale="70000" lnSpcReduction="20000"/>
          </a:bodyPr>
          <a:lstStyle/>
          <a:p>
            <a:r>
              <a:rPr lang="en-GB" dirty="0" smtClean="0"/>
              <a:t>Online survey showed the strong desire of the WP constituency for a meaningful GBR international programme; also need for an aspirational tier at the top of the domestic / talent pathways</a:t>
            </a:r>
          </a:p>
          <a:p>
            <a:endParaRPr lang="en-GB" dirty="0"/>
          </a:p>
          <a:p>
            <a:r>
              <a:rPr lang="en-GB" dirty="0" smtClean="0"/>
              <a:t>Beware “2012-itis”:</a:t>
            </a:r>
          </a:p>
          <a:p>
            <a:pPr lvl="1"/>
            <a:r>
              <a:rPr lang="en-GB" dirty="0" smtClean="0"/>
              <a:t>London OG / WCP was a spike, and not the normal trend – unique circumstances, not repeatable in the short- to medium-term</a:t>
            </a:r>
          </a:p>
          <a:p>
            <a:endParaRPr lang="en-GB" dirty="0"/>
          </a:p>
          <a:p>
            <a:r>
              <a:rPr lang="en-GB" dirty="0" smtClean="0"/>
              <a:t>Rio 2016 OQS:</a:t>
            </a:r>
          </a:p>
          <a:p>
            <a:pPr lvl="1"/>
            <a:r>
              <a:rPr lang="en-GB" dirty="0" smtClean="0"/>
              <a:t>GBR men and women needed to win EC / top three in OQT</a:t>
            </a:r>
          </a:p>
          <a:p>
            <a:pPr lvl="1"/>
            <a:r>
              <a:rPr lang="en-GB" dirty="0" smtClean="0"/>
              <a:t>EC track record and current WR suggests that this is highly unlikely:</a:t>
            </a:r>
          </a:p>
          <a:p>
            <a:pPr lvl="2"/>
            <a:r>
              <a:rPr lang="en-GB" dirty="0" smtClean="0"/>
              <a:t>Men at best 12</a:t>
            </a:r>
            <a:r>
              <a:rPr lang="en-GB" baseline="30000" dirty="0" smtClean="0"/>
              <a:t>th</a:t>
            </a:r>
            <a:r>
              <a:rPr lang="en-GB" dirty="0" smtClean="0"/>
              <a:t> in EUR</a:t>
            </a:r>
          </a:p>
          <a:p>
            <a:pPr lvl="2"/>
            <a:r>
              <a:rPr lang="en-GB" dirty="0" smtClean="0"/>
              <a:t>Women at best 7</a:t>
            </a:r>
            <a:r>
              <a:rPr lang="en-GB" baseline="30000" dirty="0" smtClean="0"/>
              <a:t>th</a:t>
            </a:r>
            <a:r>
              <a:rPr lang="en-GB" dirty="0" smtClean="0"/>
              <a:t> in EUR</a:t>
            </a:r>
          </a:p>
          <a:p>
            <a:pPr lvl="1"/>
            <a:r>
              <a:rPr lang="en-GB" dirty="0" smtClean="0"/>
              <a:t>Agree that there was no value in pursuing OG qualification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172199" y="1290917"/>
            <a:ext cx="5351929" cy="5472953"/>
          </a:xfrm>
        </p:spPr>
        <p:txBody>
          <a:bodyPr>
            <a:normAutofit fontScale="70000" lnSpcReduction="20000"/>
          </a:bodyPr>
          <a:lstStyle/>
          <a:p>
            <a:r>
              <a:rPr lang="en-GB" dirty="0"/>
              <a:t>Propose that GBR steps out of senior EC for </a:t>
            </a:r>
            <a:r>
              <a:rPr lang="en-GB" dirty="0" smtClean="0"/>
              <a:t>an initial period of two years, in order to </a:t>
            </a:r>
            <a:r>
              <a:rPr lang="en-GB" dirty="0"/>
              <a:t>improve performance underpinning:</a:t>
            </a:r>
          </a:p>
          <a:p>
            <a:pPr lvl="1"/>
            <a:r>
              <a:rPr lang="en-GB" dirty="0"/>
              <a:t>Progressive pathway</a:t>
            </a:r>
          </a:p>
          <a:p>
            <a:pPr lvl="1"/>
            <a:r>
              <a:rPr lang="en-GB" dirty="0" smtClean="0"/>
              <a:t>Training </a:t>
            </a:r>
            <a:r>
              <a:rPr lang="en-GB" dirty="0"/>
              <a:t>culture</a:t>
            </a:r>
          </a:p>
          <a:p>
            <a:pPr lvl="1"/>
            <a:r>
              <a:rPr lang="en-GB" dirty="0" smtClean="0"/>
              <a:t>Regular</a:t>
            </a:r>
            <a:r>
              <a:rPr lang="en-GB" dirty="0"/>
              <a:t>, intense domestic competition</a:t>
            </a:r>
          </a:p>
          <a:p>
            <a:endParaRPr lang="en-GB" sz="1400" dirty="0" smtClean="0"/>
          </a:p>
          <a:p>
            <a:r>
              <a:rPr lang="en-GB" dirty="0" smtClean="0"/>
              <a:t>Plan </a:t>
            </a:r>
            <a:r>
              <a:rPr lang="en-GB" dirty="0"/>
              <a:t>short-term, senior-level future as ENG:</a:t>
            </a:r>
          </a:p>
          <a:p>
            <a:pPr lvl="1"/>
            <a:r>
              <a:rPr lang="en-GB" dirty="0"/>
              <a:t>Summer-based international  programme on self-funded basis, as progression from Talent pathway</a:t>
            </a:r>
          </a:p>
          <a:p>
            <a:pPr lvl="1"/>
            <a:r>
              <a:rPr lang="en-GB" dirty="0"/>
              <a:t>Align with home nation programmes, i.e., 4/5 Nations, 8 Nations</a:t>
            </a:r>
          </a:p>
          <a:p>
            <a:pPr lvl="1"/>
            <a:r>
              <a:rPr lang="en-GB" dirty="0"/>
              <a:t>Continue to pursue Commonwealth Championships</a:t>
            </a:r>
          </a:p>
          <a:p>
            <a:pPr lvl="1"/>
            <a:endParaRPr lang="en-GB" sz="1400" dirty="0"/>
          </a:p>
          <a:p>
            <a:r>
              <a:rPr lang="en-GB" dirty="0"/>
              <a:t>Ten-year programme to construct performance underpinning:</a:t>
            </a:r>
          </a:p>
          <a:p>
            <a:pPr lvl="1"/>
            <a:r>
              <a:rPr lang="en-GB" dirty="0" smtClean="0"/>
              <a:t>Progressive </a:t>
            </a:r>
            <a:r>
              <a:rPr lang="en-GB" dirty="0"/>
              <a:t>pathway; training culture; regular, intense domestic competition</a:t>
            </a:r>
          </a:p>
          <a:p>
            <a:pPr lvl="1"/>
            <a:r>
              <a:rPr lang="en-GB" dirty="0"/>
              <a:t>Review points along the way, as to when circumstances allow return to EC qualification</a:t>
            </a:r>
          </a:p>
          <a:p>
            <a:pPr lvl="1"/>
            <a:r>
              <a:rPr lang="en-GB" dirty="0"/>
              <a:t>Long-term aim to qualify team(s) for 2024 Olympic Games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xmlns="" val="78358329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8941"/>
            <a:ext cx="10515600" cy="833719"/>
          </a:xfrm>
        </p:spPr>
        <p:txBody>
          <a:bodyPr/>
          <a:lstStyle/>
          <a:p>
            <a:r>
              <a:rPr lang="en-GB" dirty="0" smtClean="0"/>
              <a:t>Performance underpinning: talent pathway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838200" y="1196788"/>
            <a:ext cx="5181600" cy="5661212"/>
          </a:xfrm>
        </p:spPr>
        <p:txBody>
          <a:bodyPr>
            <a:normAutofit fontScale="70000" lnSpcReduction="20000"/>
          </a:bodyPr>
          <a:lstStyle/>
          <a:p>
            <a:r>
              <a:rPr lang="en-GB" dirty="0" smtClean="0"/>
              <a:t>Revision required as part of a wider vision to improve performance underpinning:</a:t>
            </a:r>
          </a:p>
          <a:p>
            <a:pPr lvl="1"/>
            <a:r>
              <a:rPr lang="en-GB" dirty="0" smtClean="0"/>
              <a:t>Progressive pathway</a:t>
            </a:r>
          </a:p>
          <a:p>
            <a:pPr lvl="1"/>
            <a:r>
              <a:rPr lang="en-GB" dirty="0" smtClean="0"/>
              <a:t>Training culture</a:t>
            </a:r>
          </a:p>
          <a:p>
            <a:pPr lvl="1"/>
            <a:r>
              <a:rPr lang="en-GB" dirty="0" smtClean="0"/>
              <a:t>Regular, intense domestic competition</a:t>
            </a:r>
          </a:p>
          <a:p>
            <a:endParaRPr lang="en-GB" sz="1400" dirty="0"/>
          </a:p>
          <a:p>
            <a:r>
              <a:rPr lang="en-GB" dirty="0" smtClean="0"/>
              <a:t>Currently efficient</a:t>
            </a:r>
            <a:r>
              <a:rPr lang="en-GB" dirty="0"/>
              <a:t>, but not effective:</a:t>
            </a:r>
          </a:p>
          <a:p>
            <a:pPr lvl="1"/>
            <a:r>
              <a:rPr lang="en-GB" dirty="0"/>
              <a:t>Favours those most able to pay</a:t>
            </a:r>
          </a:p>
          <a:p>
            <a:pPr lvl="1"/>
            <a:r>
              <a:rPr lang="en-GB" dirty="0"/>
              <a:t>Focused on tournament teams, not pathway players</a:t>
            </a:r>
          </a:p>
          <a:p>
            <a:pPr lvl="1"/>
            <a:r>
              <a:rPr lang="en-GB" dirty="0"/>
              <a:t>No clear athlete profile</a:t>
            </a:r>
          </a:p>
          <a:p>
            <a:pPr lvl="1"/>
            <a:r>
              <a:rPr lang="en-GB" dirty="0"/>
              <a:t>No tangible outcomes at international level</a:t>
            </a:r>
          </a:p>
          <a:p>
            <a:endParaRPr lang="en-GB" sz="1400" dirty="0" smtClean="0"/>
          </a:p>
          <a:p>
            <a:r>
              <a:rPr lang="en-GB" dirty="0" smtClean="0"/>
              <a:t>Clear purpose and structure for the pathway:</a:t>
            </a:r>
          </a:p>
          <a:p>
            <a:pPr lvl="1"/>
            <a:r>
              <a:rPr lang="en-GB" dirty="0" smtClean="0"/>
              <a:t>Support GBR outcomes at senior level</a:t>
            </a:r>
          </a:p>
          <a:p>
            <a:pPr lvl="1"/>
            <a:r>
              <a:rPr lang="en-GB" dirty="0" smtClean="0"/>
              <a:t>LTAD framework as the basis</a:t>
            </a:r>
          </a:p>
          <a:p>
            <a:endParaRPr lang="en-GB" sz="1400" dirty="0"/>
          </a:p>
          <a:p>
            <a:r>
              <a:rPr lang="en-GB" dirty="0" smtClean="0"/>
              <a:t>Learning to Train at U14:</a:t>
            </a:r>
          </a:p>
          <a:p>
            <a:pPr lvl="1"/>
            <a:r>
              <a:rPr lang="en-GB" dirty="0" smtClean="0"/>
              <a:t>Weekly training at 20 x RTCs at Years 7-8 / age 11-13 – with dry-side S&amp;C outline</a:t>
            </a:r>
          </a:p>
          <a:p>
            <a:pPr lvl="1"/>
            <a:r>
              <a:rPr lang="en-GB" dirty="0" smtClean="0"/>
              <a:t>Competitive outlet: inter-counties → inter-regionals at U14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172199" y="1196788"/>
            <a:ext cx="5446059" cy="5661212"/>
          </a:xfrm>
        </p:spPr>
        <p:txBody>
          <a:bodyPr>
            <a:normAutofit fontScale="70000" lnSpcReduction="20000"/>
          </a:bodyPr>
          <a:lstStyle/>
          <a:p>
            <a:r>
              <a:rPr lang="en-GB" dirty="0" smtClean="0"/>
              <a:t>Training to Train at U16:</a:t>
            </a:r>
          </a:p>
          <a:p>
            <a:pPr lvl="1"/>
            <a:r>
              <a:rPr lang="en-GB" dirty="0" smtClean="0"/>
              <a:t>Regional, not GBR / ENG – up to 8 x regional programmes at Years 9-11 / ages 13-16</a:t>
            </a:r>
          </a:p>
          <a:p>
            <a:pPr lvl="1"/>
            <a:r>
              <a:rPr lang="en-GB" dirty="0" smtClean="0"/>
              <a:t>Up to 8 x Regional Performance Centres with nationally appointed and supported Regional Coaches:</a:t>
            </a:r>
          </a:p>
          <a:p>
            <a:pPr lvl="2"/>
            <a:r>
              <a:rPr lang="en-GB" dirty="0" smtClean="0"/>
              <a:t>Potentially clubs / schools / universities / facilities</a:t>
            </a:r>
          </a:p>
          <a:p>
            <a:pPr lvl="2"/>
            <a:r>
              <a:rPr lang="en-GB" dirty="0" smtClean="0"/>
              <a:t>Bristol &amp; Manchester already in place through Beacon programme</a:t>
            </a:r>
          </a:p>
          <a:p>
            <a:pPr lvl="1"/>
            <a:r>
              <a:rPr lang="en-GB" dirty="0" smtClean="0"/>
              <a:t>11 x monthly training sessions p.a. as a minimum – as often as is practicable</a:t>
            </a:r>
          </a:p>
          <a:p>
            <a:pPr lvl="1"/>
            <a:r>
              <a:rPr lang="en-GB" dirty="0" smtClean="0"/>
              <a:t>Focus </a:t>
            </a:r>
            <a:r>
              <a:rPr lang="en-GB" dirty="0"/>
              <a:t>on individual skills development, and </a:t>
            </a:r>
            <a:r>
              <a:rPr lang="en-GB" dirty="0" smtClean="0"/>
              <a:t>dry-side generic </a:t>
            </a:r>
            <a:r>
              <a:rPr lang="en-GB" dirty="0"/>
              <a:t>SSSM education (S&amp;C, nutrition, injury prevention, basic psychology)</a:t>
            </a:r>
          </a:p>
          <a:p>
            <a:pPr lvl="1"/>
            <a:r>
              <a:rPr lang="en-GB" dirty="0"/>
              <a:t>Competitive outlet: inter-counties →</a:t>
            </a:r>
            <a:r>
              <a:rPr lang="en-GB" dirty="0" smtClean="0"/>
              <a:t> </a:t>
            </a:r>
            <a:r>
              <a:rPr lang="en-GB" dirty="0"/>
              <a:t>inter-regional competition →</a:t>
            </a:r>
            <a:r>
              <a:rPr lang="en-GB" dirty="0" smtClean="0"/>
              <a:t> international competition</a:t>
            </a:r>
            <a:endParaRPr lang="en-GB" dirty="0"/>
          </a:p>
          <a:p>
            <a:pPr lvl="1"/>
            <a:r>
              <a:rPr lang="en-GB" dirty="0" smtClean="0"/>
              <a:t>M&amp;E / QA nationally around coaching standards</a:t>
            </a:r>
          </a:p>
          <a:p>
            <a:pPr lvl="1"/>
            <a:endParaRPr lang="en-GB" sz="1400" dirty="0"/>
          </a:p>
          <a:p>
            <a:r>
              <a:rPr lang="en-GB" dirty="0"/>
              <a:t>(RTCs function at two levels:</a:t>
            </a:r>
          </a:p>
          <a:p>
            <a:pPr lvl="1"/>
            <a:r>
              <a:rPr lang="en-GB" dirty="0"/>
              <a:t>Years 7-8, for </a:t>
            </a:r>
            <a:r>
              <a:rPr lang="en-GB" dirty="0" smtClean="0"/>
              <a:t>skills acquisition and development </a:t>
            </a:r>
            <a:r>
              <a:rPr lang="en-GB" dirty="0"/>
              <a:t>under coaches prior to identification / selection into regional programmes</a:t>
            </a:r>
            <a:endParaRPr lang="en-GB" sz="3200" dirty="0"/>
          </a:p>
          <a:p>
            <a:pPr lvl="1"/>
            <a:r>
              <a:rPr lang="en-GB" dirty="0"/>
              <a:t>Years 9-11, for </a:t>
            </a:r>
            <a:r>
              <a:rPr lang="en-GB" dirty="0" smtClean="0"/>
              <a:t>(a) regionally </a:t>
            </a:r>
            <a:r>
              <a:rPr lang="en-GB" dirty="0"/>
              <a:t>identified talent to access pool-time under </a:t>
            </a:r>
            <a:r>
              <a:rPr lang="en-GB" dirty="0" smtClean="0"/>
              <a:t>coaches; and (b) potential </a:t>
            </a:r>
            <a:r>
              <a:rPr lang="en-GB" dirty="0"/>
              <a:t>late developers to train on</a:t>
            </a:r>
            <a:r>
              <a:rPr lang="en-GB" dirty="0" smtClean="0"/>
              <a:t>)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xmlns="" val="406989346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1663"/>
          </a:xfrm>
        </p:spPr>
        <p:txBody>
          <a:bodyPr/>
          <a:lstStyle/>
          <a:p>
            <a:r>
              <a:rPr lang="en-GB" dirty="0"/>
              <a:t>Performance underpinning: talent pathway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838199" y="1317812"/>
            <a:ext cx="5347447" cy="5298141"/>
          </a:xfrm>
        </p:spPr>
        <p:txBody>
          <a:bodyPr>
            <a:normAutofit fontScale="77500" lnSpcReduction="20000"/>
          </a:bodyPr>
          <a:lstStyle/>
          <a:p>
            <a:r>
              <a:rPr lang="en-GB" dirty="0" smtClean="0"/>
              <a:t>Training to Compete at U19:</a:t>
            </a:r>
          </a:p>
          <a:p>
            <a:pPr lvl="1"/>
            <a:r>
              <a:rPr lang="en-GB" dirty="0" smtClean="0"/>
              <a:t>National </a:t>
            </a:r>
            <a:r>
              <a:rPr lang="en-GB" dirty="0"/>
              <a:t>programme at </a:t>
            </a:r>
            <a:r>
              <a:rPr lang="en-GB" dirty="0" smtClean="0"/>
              <a:t>Years 11-13 / ages 16-19</a:t>
            </a:r>
            <a:endParaRPr lang="en-GB" sz="3600" dirty="0"/>
          </a:p>
          <a:p>
            <a:pPr lvl="1"/>
            <a:r>
              <a:rPr lang="en-GB" dirty="0" smtClean="0"/>
              <a:t>National </a:t>
            </a:r>
            <a:r>
              <a:rPr lang="en-GB" dirty="0"/>
              <a:t>Coaches, one per gender, with technical responsibility for athlete profile, </a:t>
            </a:r>
            <a:r>
              <a:rPr lang="en-GB" dirty="0" smtClean="0"/>
              <a:t>all national teams’ style </a:t>
            </a:r>
            <a:r>
              <a:rPr lang="en-GB" dirty="0"/>
              <a:t>of play, etc</a:t>
            </a:r>
            <a:r>
              <a:rPr lang="en-GB" dirty="0" smtClean="0"/>
              <a:t>.:</a:t>
            </a:r>
          </a:p>
          <a:p>
            <a:pPr lvl="2"/>
            <a:r>
              <a:rPr lang="en-GB" sz="2200" dirty="0" smtClean="0"/>
              <a:t>Also position-specific coaching consultants</a:t>
            </a:r>
            <a:endParaRPr lang="en-GB" sz="2200" dirty="0"/>
          </a:p>
          <a:p>
            <a:pPr lvl="1"/>
            <a:r>
              <a:rPr lang="en-GB" dirty="0"/>
              <a:t>11 x monthly training sessions p.a. as a minimum – as often as is practicable</a:t>
            </a:r>
          </a:p>
          <a:p>
            <a:pPr lvl="1"/>
            <a:r>
              <a:rPr lang="en-GB" dirty="0" smtClean="0"/>
              <a:t>Individual </a:t>
            </a:r>
            <a:r>
              <a:rPr lang="en-GB" dirty="0"/>
              <a:t>development plans for </a:t>
            </a:r>
            <a:r>
              <a:rPr lang="en-GB" dirty="0" smtClean="0"/>
              <a:t>all nationally identified </a:t>
            </a:r>
            <a:r>
              <a:rPr lang="en-GB" dirty="0"/>
              <a:t>players</a:t>
            </a:r>
            <a:endParaRPr lang="en-GB" sz="3200" dirty="0"/>
          </a:p>
          <a:p>
            <a:pPr lvl="1"/>
            <a:r>
              <a:rPr lang="en-GB" dirty="0"/>
              <a:t>Competitive outlet = GBR U17 and U19 teams in EC / ESSA U18 </a:t>
            </a:r>
            <a:r>
              <a:rPr lang="en-GB" dirty="0" smtClean="0"/>
              <a:t>team:</a:t>
            </a:r>
            <a:endParaRPr lang="en-GB" sz="3200" dirty="0"/>
          </a:p>
          <a:p>
            <a:pPr lvl="2"/>
            <a:r>
              <a:rPr lang="en-GB" dirty="0"/>
              <a:t>Shared cost / programmes with SCO / </a:t>
            </a:r>
            <a:r>
              <a:rPr lang="en-GB" dirty="0" smtClean="0"/>
              <a:t>WAL </a:t>
            </a:r>
            <a:r>
              <a:rPr lang="en-GB" dirty="0"/>
              <a:t>for GBR?</a:t>
            </a:r>
            <a:endParaRPr lang="en-GB" sz="2800" dirty="0"/>
          </a:p>
          <a:p>
            <a:pPr lvl="1"/>
            <a:r>
              <a:rPr lang="en-GB" dirty="0"/>
              <a:t>Clear exit routes into (a) </a:t>
            </a:r>
            <a:r>
              <a:rPr lang="en-GB" dirty="0" smtClean="0"/>
              <a:t>elite domestic competition, and / or </a:t>
            </a:r>
            <a:r>
              <a:rPr lang="en-GB" dirty="0"/>
              <a:t>(b) university </a:t>
            </a:r>
            <a:r>
              <a:rPr lang="en-GB" dirty="0" smtClean="0"/>
              <a:t>hub </a:t>
            </a:r>
            <a:r>
              <a:rPr lang="en-GB" dirty="0"/>
              <a:t>… aiming to peak at age 25</a:t>
            </a:r>
            <a:endParaRPr lang="en-GB" sz="3200" dirty="0"/>
          </a:p>
          <a:p>
            <a:pPr lvl="1"/>
            <a:r>
              <a:rPr lang="en-GB" dirty="0" smtClean="0"/>
              <a:t>(</a:t>
            </a:r>
            <a:r>
              <a:rPr lang="en-GB" dirty="0"/>
              <a:t>P</a:t>
            </a:r>
            <a:r>
              <a:rPr lang="en-GB" dirty="0" smtClean="0"/>
              <a:t>ossibility to align TASS / AASE programmes within </a:t>
            </a:r>
            <a:r>
              <a:rPr lang="en-GB" dirty="0"/>
              <a:t>college(s) to support </a:t>
            </a:r>
            <a:r>
              <a:rPr lang="en-GB" dirty="0" smtClean="0"/>
              <a:t>this stage)</a:t>
            </a:r>
            <a:endParaRPr lang="en-GB" sz="3200" dirty="0"/>
          </a:p>
          <a:p>
            <a:pPr lvl="1"/>
            <a:r>
              <a:rPr lang="en-GB" dirty="0" smtClean="0"/>
              <a:t>(Longer-term possibility of U18 </a:t>
            </a:r>
            <a:r>
              <a:rPr lang="en-GB" dirty="0"/>
              <a:t>competition within </a:t>
            </a:r>
            <a:r>
              <a:rPr lang="en-GB" dirty="0" smtClean="0"/>
              <a:t>elite domestic competition?)</a:t>
            </a:r>
            <a:endParaRPr lang="en-GB" sz="3200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xmlns="" val="4235201367"/>
              </p:ext>
            </p:extLst>
          </p:nvPr>
        </p:nvGraphicFramePr>
        <p:xfrm>
          <a:off x="5809129" y="1196788"/>
          <a:ext cx="478565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753398" y="1861759"/>
            <a:ext cx="21556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dirty="0" smtClean="0"/>
              <a:t>National Men’s / Women’s </a:t>
            </a:r>
          </a:p>
          <a:p>
            <a:pPr algn="ctr"/>
            <a:r>
              <a:rPr lang="en-GB" sz="1400" dirty="0" smtClean="0"/>
              <a:t>Coach</a:t>
            </a:r>
            <a:endParaRPr lang="en-GB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10040273" y="3718479"/>
            <a:ext cx="17508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8 x Regional Coaches</a:t>
            </a:r>
            <a:endParaRPr lang="en-GB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10209229" y="5424383"/>
            <a:ext cx="15819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&lt;20 x RTC Coaches</a:t>
            </a:r>
            <a:endParaRPr lang="en-GB" sz="1400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10831226" y="2519449"/>
            <a:ext cx="0" cy="11990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10831226" y="4160726"/>
            <a:ext cx="2" cy="11291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8455974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Graphic spid="3" grpId="0">
        <p:bldAsOne/>
      </p:bldGraphic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12505</TotalTime>
  <Words>3300</Words>
  <Application>Microsoft Office PowerPoint</Application>
  <PresentationFormat>Custom</PresentationFormat>
  <Paragraphs>548</Paragraphs>
  <Slides>22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Slide 1</vt:lpstr>
      <vt:lpstr>Project methodology</vt:lpstr>
      <vt:lpstr>SWOT analysis</vt:lpstr>
      <vt:lpstr>Areas for attention</vt:lpstr>
      <vt:lpstr>Leadership, governance and management</vt:lpstr>
      <vt:lpstr>Leadership, governance and management</vt:lpstr>
      <vt:lpstr>Performance</vt:lpstr>
      <vt:lpstr>Performance underpinning: talent pathway</vt:lpstr>
      <vt:lpstr>Performance underpinning: talent pathway</vt:lpstr>
      <vt:lpstr>Performance underpinning: training culture</vt:lpstr>
      <vt:lpstr>Performance underpinning: training culture</vt:lpstr>
      <vt:lpstr>Performance underpinning: competitions development</vt:lpstr>
      <vt:lpstr>Slide 13</vt:lpstr>
      <vt:lpstr>Competition pathway</vt:lpstr>
      <vt:lpstr>Performance underpinning: competitions development</vt:lpstr>
      <vt:lpstr>Regional hub sites</vt:lpstr>
      <vt:lpstr>Participation and club development</vt:lpstr>
      <vt:lpstr>Workforce development</vt:lpstr>
      <vt:lpstr>Marcomms</vt:lpstr>
      <vt:lpstr>Finance and resource</vt:lpstr>
      <vt:lpstr>Headline summary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Neil Tunnicliffe</dc:creator>
  <cp:lastModifiedBy>ThompsonJ</cp:lastModifiedBy>
  <cp:revision>413</cp:revision>
  <dcterms:created xsi:type="dcterms:W3CDTF">2014-11-18T13:47:09Z</dcterms:created>
  <dcterms:modified xsi:type="dcterms:W3CDTF">2015-01-27T07:58:07Z</dcterms:modified>
</cp:coreProperties>
</file>